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45"/>
  </p:notesMasterIdLst>
  <p:sldIdLst>
    <p:sldId id="1356" r:id="rId5"/>
    <p:sldId id="1403" r:id="rId6"/>
    <p:sldId id="1404" r:id="rId7"/>
    <p:sldId id="1443" r:id="rId8"/>
    <p:sldId id="1399" r:id="rId9"/>
    <p:sldId id="1452" r:id="rId10"/>
    <p:sldId id="1451" r:id="rId11"/>
    <p:sldId id="1449" r:id="rId12"/>
    <p:sldId id="1450" r:id="rId13"/>
    <p:sldId id="1411" r:id="rId14"/>
    <p:sldId id="1398" r:id="rId15"/>
    <p:sldId id="1455" r:id="rId16"/>
    <p:sldId id="1456" r:id="rId17"/>
    <p:sldId id="1400" r:id="rId18"/>
    <p:sldId id="1402" r:id="rId19"/>
    <p:sldId id="1419" r:id="rId20"/>
    <p:sldId id="1422" r:id="rId21"/>
    <p:sldId id="1421" r:id="rId22"/>
    <p:sldId id="1427" r:id="rId23"/>
    <p:sldId id="1423" r:id="rId24"/>
    <p:sldId id="1428" r:id="rId25"/>
    <p:sldId id="1430" r:id="rId26"/>
    <p:sldId id="1429" r:id="rId27"/>
    <p:sldId id="1424" r:id="rId28"/>
    <p:sldId id="1412" r:id="rId29"/>
    <p:sldId id="1413" r:id="rId30"/>
    <p:sldId id="1431" r:id="rId31"/>
    <p:sldId id="1432" r:id="rId32"/>
    <p:sldId id="1433" r:id="rId33"/>
    <p:sldId id="1436" r:id="rId34"/>
    <p:sldId id="1435" r:id="rId35"/>
    <p:sldId id="1434" r:id="rId36"/>
    <p:sldId id="1437" r:id="rId37"/>
    <p:sldId id="1439" r:id="rId38"/>
    <p:sldId id="1438" r:id="rId39"/>
    <p:sldId id="1409" r:id="rId40"/>
    <p:sldId id="1440" r:id="rId41"/>
    <p:sldId id="1454" r:id="rId42"/>
    <p:sldId id="1453" r:id="rId43"/>
    <p:sldId id="1442" r:id="rId44"/>
  </p:sldIdLst>
  <p:sldSz cx="12192000" cy="6858000"/>
  <p:notesSz cx="7004050" cy="9290050"/>
  <p:embeddedFontLst>
    <p:embeddedFont>
      <p:font typeface="Brush Script MT" panose="03060802040406070304" pitchFamily="66" charset="0"/>
      <p:italic r:id="rId46"/>
    </p:embeddedFont>
    <p:embeddedFont>
      <p:font typeface="Calibri" panose="020F0502020204030204" pitchFamily="34" charset="0"/>
      <p:regular r:id="rId47"/>
      <p:bold r:id="rId48"/>
      <p:italic r:id="rId49"/>
      <p:boldItalic r:id="rId50"/>
    </p:embeddedFont>
    <p:embeddedFont>
      <p:font typeface="Mistral" panose="03090702030407020403" pitchFamily="66" charset="0"/>
      <p:regular r:id="rId51"/>
    </p:embeddedFont>
    <p:embeddedFont>
      <p:font typeface="Montserrat ExtraBold" panose="00000900000000000000" pitchFamily="2" charset="0"/>
      <p:bold r:id="rId52"/>
      <p:boldItalic r:id="rId53"/>
    </p:embeddedFont>
    <p:embeddedFont>
      <p:font typeface="Nunito" panose="00000500000000000000" pitchFamily="2"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99"/>
    <a:srgbClr val="FF5353"/>
    <a:srgbClr val="FF8B8B"/>
    <a:srgbClr val="FF0000"/>
    <a:srgbClr val="43FC24"/>
    <a:srgbClr val="0000FF"/>
    <a:srgbClr val="FFFF66"/>
    <a:srgbClr val="FFFFFF"/>
    <a:srgbClr val="FF00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1" autoAdjust="0"/>
    <p:restoredTop sz="74726" autoAdjust="0"/>
  </p:normalViewPr>
  <p:slideViewPr>
    <p:cSldViewPr snapToGrid="0">
      <p:cViewPr varScale="1">
        <p:scale>
          <a:sx n="118" d="100"/>
          <a:sy n="118" d="100"/>
        </p:scale>
        <p:origin x="120" y="444"/>
      </p:cViewPr>
      <p:guideLst/>
    </p:cSldViewPr>
  </p:slideViewPr>
  <p:notesTextViewPr>
    <p:cViewPr>
      <p:scale>
        <a:sx n="3" d="2"/>
        <a:sy n="3" d="2"/>
      </p:scale>
      <p:origin x="0" y="0"/>
    </p:cViewPr>
  </p:notesTextViewPr>
  <p:notesViewPr>
    <p:cSldViewPr snapToGrid="0">
      <p:cViewPr varScale="1">
        <p:scale>
          <a:sx n="80" d="100"/>
          <a:sy n="80" d="100"/>
        </p:scale>
        <p:origin x="31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CA"/>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2743B0FD-7635-4AE5-BFCB-774B883984D7}" type="datetimeFigureOut">
              <a:rPr lang="en-CA" smtClean="0"/>
              <a:t>2023-10-23</a:t>
            </a:fld>
            <a:endParaRPr lang="en-CA"/>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CA"/>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CA"/>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2577E379-9FC5-492D-9172-0A9EE55B05A7}" type="slidenum">
              <a:rPr lang="en-CA" smtClean="0"/>
              <a:t>‹#›</a:t>
            </a:fld>
            <a:endParaRPr lang="en-CA"/>
          </a:p>
        </p:txBody>
      </p:sp>
    </p:spTree>
    <p:extLst>
      <p:ext uri="{BB962C8B-B14F-4D97-AF65-F5344CB8AC3E}">
        <p14:creationId xmlns:p14="http://schemas.microsoft.com/office/powerpoint/2010/main" val="56807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that each is just a tool in your toolkit to solve problems.  Everything is a tradeoff and, knowing about all of these approaches allows you to make the best decisions you can when attacking a problem.</a:t>
            </a:r>
          </a:p>
          <a:p>
            <a:endParaRPr lang="en-US" dirty="0"/>
          </a:p>
          <a:p>
            <a:r>
              <a:rPr lang="en-US" dirty="0"/>
              <a:t>Don’t make the mistake that many programmers make. Don’t get too attached to anything.  Use the best tool for the job.</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10</a:t>
            </a:fld>
            <a:endParaRPr lang="en-CA"/>
          </a:p>
        </p:txBody>
      </p:sp>
    </p:spTree>
    <p:extLst>
      <p:ext uri="{BB962C8B-B14F-4D97-AF65-F5344CB8AC3E}">
        <p14:creationId xmlns:p14="http://schemas.microsoft.com/office/powerpoint/2010/main" val="406216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20</a:t>
            </a:fld>
            <a:endParaRPr lang="en-CA"/>
          </a:p>
        </p:txBody>
      </p:sp>
    </p:spTree>
    <p:extLst>
      <p:ext uri="{BB962C8B-B14F-4D97-AF65-F5344CB8AC3E}">
        <p14:creationId xmlns:p14="http://schemas.microsoft.com/office/powerpoint/2010/main" val="402004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Streams are built upon the principles that we learned about in the last section:</a:t>
            </a:r>
          </a:p>
          <a:p>
            <a:endParaRPr lang="en-US" dirty="0"/>
          </a:p>
          <a:p>
            <a:pPr marL="171450" indent="-171450">
              <a:buFont typeface="Arial" panose="020B0604020202020204" pitchFamily="34" charset="0"/>
              <a:buChar char="•"/>
            </a:pPr>
            <a:r>
              <a:rPr lang="en-US" dirty="0"/>
              <a:t>Create a functional interface  (In this case, the Streams code gives us interfaces such as Consumer </a:t>
            </a:r>
            <a:r>
              <a:rPr lang="en-US" dirty="0" err="1"/>
              <a:t>etc</a:t>
            </a:r>
            <a:r>
              <a:rPr lang="en-US" dirty="0"/>
              <a:t>)</a:t>
            </a:r>
          </a:p>
          <a:p>
            <a:pPr marL="171450" indent="-171450">
              <a:buFont typeface="Arial" panose="020B0604020202020204" pitchFamily="34" charset="0"/>
              <a:buChar char="•"/>
            </a:pPr>
            <a:r>
              <a:rPr lang="en-US" dirty="0"/>
              <a:t>Build an anonymous class to implement that interface</a:t>
            </a:r>
          </a:p>
          <a:p>
            <a:pPr marL="171450" indent="-171450">
              <a:buFont typeface="Arial" panose="020B0604020202020204" pitchFamily="34" charset="0"/>
              <a:buChar char="•"/>
            </a:pPr>
            <a:r>
              <a:rPr lang="en-US" dirty="0"/>
              <a:t>Use lambdas to pretty it all up</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26</a:t>
            </a:fld>
            <a:endParaRPr lang="en-CA"/>
          </a:p>
        </p:txBody>
      </p:sp>
    </p:spTree>
    <p:extLst>
      <p:ext uri="{BB962C8B-B14F-4D97-AF65-F5344CB8AC3E}">
        <p14:creationId xmlns:p14="http://schemas.microsoft.com/office/powerpoint/2010/main" val="48117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35</a:t>
            </a:fld>
            <a:endParaRPr lang="en-CA"/>
          </a:p>
        </p:txBody>
      </p:sp>
    </p:spTree>
    <p:extLst>
      <p:ext uri="{BB962C8B-B14F-4D97-AF65-F5344CB8AC3E}">
        <p14:creationId xmlns:p14="http://schemas.microsoft.com/office/powerpoint/2010/main" val="1815759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optional</a:t>
            </a:r>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36</a:t>
            </a:fld>
            <a:endParaRPr lang="en-CA"/>
          </a:p>
        </p:txBody>
      </p:sp>
    </p:spTree>
    <p:extLst>
      <p:ext uri="{BB962C8B-B14F-4D97-AF65-F5344CB8AC3E}">
        <p14:creationId xmlns:p14="http://schemas.microsoft.com/office/powerpoint/2010/main" val="165536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577E379-9FC5-492D-9172-0A9EE55B05A7}" type="slidenum">
              <a:rPr lang="en-CA" smtClean="0"/>
              <a:t>37</a:t>
            </a:fld>
            <a:endParaRPr lang="en-CA"/>
          </a:p>
        </p:txBody>
      </p:sp>
    </p:spTree>
    <p:extLst>
      <p:ext uri="{BB962C8B-B14F-4D97-AF65-F5344CB8AC3E}">
        <p14:creationId xmlns:p14="http://schemas.microsoft.com/office/powerpoint/2010/main" val="652623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1823632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Video 5" descr="A black and white photo of a city&#10;&#10;Description automatically generated with low confidence">
            <a:extLst>
              <a:ext uri="{FF2B5EF4-FFF2-40B4-BE49-F238E27FC236}">
                <a16:creationId xmlns:a16="http://schemas.microsoft.com/office/drawing/2014/main" id="{2C88072A-5BC1-A252-1C33-71ECDEFCE081}"/>
              </a:ext>
            </a:extLst>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t="14507" r="-1" b="12372"/>
          <a:stretch/>
        </p:blipFill>
        <p:spPr>
          <a:xfrm>
            <a:off x="-794591" y="-146991"/>
            <a:ext cx="13361557" cy="7151982"/>
          </a:xfrm>
          <a:prstGeom prst="rect">
            <a:avLst/>
          </a:prstGeom>
          <a:noFill/>
        </p:spPr>
      </p:pic>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2176184" y="5547682"/>
            <a:ext cx="8099803"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
        <p:nvSpPr>
          <p:cNvPr id="4" name="TextBox 3">
            <a:extLst>
              <a:ext uri="{FF2B5EF4-FFF2-40B4-BE49-F238E27FC236}">
                <a16:creationId xmlns:a16="http://schemas.microsoft.com/office/drawing/2014/main" id="{69CD2558-4EF8-42F5-E0BB-943A82FE395E}"/>
              </a:ext>
            </a:extLst>
          </p:cNvPr>
          <p:cNvSpPr txBox="1"/>
          <p:nvPr userDrawn="1"/>
        </p:nvSpPr>
        <p:spPr>
          <a:xfrm>
            <a:off x="3579368" y="1491915"/>
            <a:ext cx="5293437" cy="315471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19900" b="1" dirty="0">
                <a:ln>
                  <a:solidFill>
                    <a:schemeClr val="tx1"/>
                  </a:solidFill>
                </a:ln>
                <a:solidFill>
                  <a:schemeClr val="bg1"/>
                </a:solidFill>
                <a:effectLst>
                  <a:glow rad="127000">
                    <a:srgbClr val="00FFFF"/>
                  </a:glow>
                </a:effectLst>
                <a:latin typeface="Mistral" panose="03090702030407020403" pitchFamily="66" charset="0"/>
              </a:rPr>
              <a:t>Demo!</a:t>
            </a:r>
            <a:endParaRPr lang="en-CA" sz="19900" b="1" dirty="0">
              <a:ln>
                <a:solidFill>
                  <a:schemeClr val="tx1"/>
                </a:solidFill>
              </a:ln>
              <a:solidFill>
                <a:schemeClr val="bg1"/>
              </a:solidFill>
              <a:effectLst>
                <a:glow rad="127000">
                  <a:srgbClr val="00FFFF"/>
                </a:glow>
              </a:effectLst>
              <a:latin typeface="Mistral" panose="03090702030407020403" pitchFamily="66" charset="0"/>
            </a:endParaRPr>
          </a:p>
        </p:txBody>
      </p:sp>
    </p:spTree>
    <p:extLst>
      <p:ext uri="{BB962C8B-B14F-4D97-AF65-F5344CB8AC3E}">
        <p14:creationId xmlns:p14="http://schemas.microsoft.com/office/powerpoint/2010/main" val="389573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42"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mute="1">
                <p:cTn id="17" repeatCount="indefinite" fill="hold" display="0">
                  <p:stCondLst>
                    <p:cond delay="indefinite"/>
                  </p:stCondLst>
                </p:cTn>
                <p:tgtEl>
                  <p:spTgt spid="3"/>
                </p:tgtEl>
              </p:cMediaNode>
            </p:video>
          </p:childTnLst>
        </p:cTn>
      </p:par>
    </p:tnLst>
    <p:bldLst>
      <p:bldP spid="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2023-10-23</a:t>
            </a:fld>
            <a:endParaRPr lang="en-CA"/>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300681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2023-10-23</a:t>
            </a:fld>
            <a:endParaRPr lang="en-CA"/>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982708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38407666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2023-10-23</a:t>
            </a:fld>
            <a:endParaRPr lang="en-CA"/>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CA"/>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58774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3651727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p:cNvSpPr/>
          <p:nvPr userDrawn="1"/>
        </p:nvSpPr>
        <p:spPr>
          <a:xfrm>
            <a:off x="10032438" y="836712"/>
            <a:ext cx="2113557"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834320"/>
            <a:ext cx="7055168"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829356"/>
            <a:ext cx="2918440" cy="593686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337799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8" name="Rectangle 7"/>
          <p:cNvSpPr/>
          <p:nvPr userDrawn="1"/>
        </p:nvSpPr>
        <p:spPr>
          <a:xfrm>
            <a:off x="10800523" y="548680"/>
            <a:ext cx="1345472" cy="6224901"/>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5423925" y="548680"/>
            <a:ext cx="5376597"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2505485" y="548680"/>
            <a:ext cx="2918440" cy="6222509"/>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Tree>
    <p:extLst>
      <p:ext uri="{BB962C8B-B14F-4D97-AF65-F5344CB8AC3E}">
        <p14:creationId xmlns:p14="http://schemas.microsoft.com/office/powerpoint/2010/main" val="2190523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8CDD70-555E-CF2E-7ED6-B21513911482}"/>
              </a:ext>
            </a:extLst>
          </p:cNvPr>
          <p:cNvSpPr txBox="1"/>
          <p:nvPr userDrawn="1"/>
        </p:nvSpPr>
        <p:spPr>
          <a:xfrm>
            <a:off x="3684780" y="0"/>
            <a:ext cx="4477508" cy="1569660"/>
          </a:xfrm>
          <a:prstGeom prst="rect">
            <a:avLst/>
          </a:prstGeom>
          <a:noFill/>
          <a:effectLst>
            <a:glow rad="228600">
              <a:srgbClr val="FF00FF">
                <a:alpha val="40000"/>
              </a:srgbClr>
            </a:glow>
          </a:effectLst>
          <a:scene3d>
            <a:camera prst="orthographicFront"/>
            <a:lightRig rig="threePt" dir="t"/>
          </a:scene3d>
          <a:sp3d>
            <a:bevelT/>
          </a:sp3d>
        </p:spPr>
        <p:txBody>
          <a:bodyPr wrap="none" rtlCol="0">
            <a:spAutoFit/>
          </a:bodyPr>
          <a:lstStyle/>
          <a:p>
            <a:r>
              <a:rPr lang="en-US" sz="9600" b="1" dirty="0">
                <a:ln>
                  <a:solidFill>
                    <a:schemeClr val="tx1"/>
                  </a:solidFill>
                </a:ln>
                <a:solidFill>
                  <a:schemeClr val="bg1"/>
                </a:solidFill>
                <a:effectLst>
                  <a:glow rad="127000">
                    <a:srgbClr val="FF00FF"/>
                  </a:glow>
                </a:effectLst>
                <a:latin typeface="Mistral" panose="03090702030407020403" pitchFamily="66" charset="0"/>
              </a:rPr>
              <a:t>Your Turn!</a:t>
            </a:r>
            <a:endParaRPr lang="en-CA" sz="9600" b="1" dirty="0">
              <a:ln>
                <a:solidFill>
                  <a:schemeClr val="tx1"/>
                </a:solidFill>
              </a:ln>
              <a:solidFill>
                <a:schemeClr val="bg1"/>
              </a:solidFill>
              <a:effectLst>
                <a:glow rad="127000">
                  <a:srgbClr val="FF00FF"/>
                </a:glow>
              </a:effectLst>
              <a:latin typeface="Mistral" panose="03090702030407020403" pitchFamily="66" charset="0"/>
            </a:endParaRPr>
          </a:p>
        </p:txBody>
      </p:sp>
      <p:sp>
        <p:nvSpPr>
          <p:cNvPr id="2" name="Title 1">
            <a:extLst>
              <a:ext uri="{FF2B5EF4-FFF2-40B4-BE49-F238E27FC236}">
                <a16:creationId xmlns:a16="http://schemas.microsoft.com/office/drawing/2014/main" id="{419FCBDC-5263-389A-55E0-DA9595ECD092}"/>
              </a:ext>
            </a:extLst>
          </p:cNvPr>
          <p:cNvSpPr>
            <a:spLocks noGrp="1"/>
          </p:cNvSpPr>
          <p:nvPr>
            <p:ph type="title"/>
          </p:nvPr>
        </p:nvSpPr>
        <p:spPr>
          <a:xfrm>
            <a:off x="437134" y="2071544"/>
            <a:ext cx="10972800" cy="571500"/>
          </a:xfrm>
        </p:spPr>
        <p:txBody>
          <a:bodyPr>
            <a:noAutofit/>
          </a:bodyPr>
          <a:lstStyle>
            <a:lvl1pPr>
              <a:defRPr sz="3200">
                <a:solidFill>
                  <a:schemeClr val="bg1"/>
                </a:solidFill>
              </a:defRPr>
            </a:lvl1pPr>
          </a:lstStyle>
          <a:p>
            <a:r>
              <a:rPr lang="en-US" dirty="0"/>
              <a:t>Click to edit Master title style</a:t>
            </a:r>
            <a:endParaRPr lang="en-CA" dirty="0"/>
          </a:p>
        </p:txBody>
      </p:sp>
    </p:spTree>
    <p:extLst>
      <p:ext uri="{BB962C8B-B14F-4D97-AF65-F5344CB8AC3E}">
        <p14:creationId xmlns:p14="http://schemas.microsoft.com/office/powerpoint/2010/main" val="1393862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https://hdwallsource.com/img/2014/7/cool-computer-backgrounds-27940-28662-hd-wallpapers.jpg">
            <a:extLst>
              <a:ext uri="{FF2B5EF4-FFF2-40B4-BE49-F238E27FC236}">
                <a16:creationId xmlns:a16="http://schemas.microsoft.com/office/drawing/2014/main" id="{BBD2BBF7-9E82-D807-DA2C-AFE5AC0509B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946" b="6025"/>
          <a:stretch/>
        </p:blipFill>
        <p:spPr bwMode="auto">
          <a:xfrm>
            <a:off x="0" y="43706"/>
            <a:ext cx="12246512" cy="681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54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571208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p:bg>
      <p:bgPr>
        <a:solidFill>
          <a:srgbClr val="FF0000"/>
        </a:solidFill>
        <a:effectLst/>
      </p:bgPr>
    </p:bg>
    <p:spTree>
      <p:nvGrpSpPr>
        <p:cNvPr id="1" name=""/>
        <p:cNvGrpSpPr/>
        <p:nvPr/>
      </p:nvGrpSpPr>
      <p:grpSpPr>
        <a:xfrm>
          <a:off x="0" y="0"/>
          <a:ext cx="0" cy="0"/>
          <a:chOff x="0" y="0"/>
          <a:chExt cx="0" cy="0"/>
        </a:xfrm>
      </p:grpSpPr>
      <p:pic>
        <p:nvPicPr>
          <p:cNvPr id="2" name="Picture 1" descr="A group of white balls on a wooden surface&#10;&#10;Description automatically generated with low confidence">
            <a:extLst>
              <a:ext uri="{FF2B5EF4-FFF2-40B4-BE49-F238E27FC236}">
                <a16:creationId xmlns:a16="http://schemas.microsoft.com/office/drawing/2014/main" id="{8F8F3480-5BB1-6267-11DF-2415867498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46" r="56173"/>
          <a:stretch/>
        </p:blipFill>
        <p:spPr>
          <a:xfrm>
            <a:off x="15478" y="0"/>
            <a:ext cx="12192000" cy="6858000"/>
          </a:xfrm>
          <a:prstGeom prst="rect">
            <a:avLst/>
          </a:prstGeom>
        </p:spPr>
      </p:pic>
      <p:sp>
        <p:nvSpPr>
          <p:cNvPr id="3" name="Rectangle 2">
            <a:extLst>
              <a:ext uri="{FF2B5EF4-FFF2-40B4-BE49-F238E27FC236}">
                <a16:creationId xmlns:a16="http://schemas.microsoft.com/office/drawing/2014/main" id="{AA335EB9-2C40-1E31-3F1A-7BDF22545FFB}"/>
              </a:ext>
            </a:extLst>
          </p:cNvPr>
          <p:cNvSpPr/>
          <p:nvPr userDrawn="1"/>
        </p:nvSpPr>
        <p:spPr>
          <a:xfrm>
            <a:off x="279978" y="630404"/>
            <a:ext cx="12158978" cy="707886"/>
          </a:xfrm>
          <a:prstGeom prst="rect">
            <a:avLst/>
          </a:prstGeom>
        </p:spPr>
        <p:txBody>
          <a:bodyPr wrap="square">
            <a:spAutoFit/>
          </a:bodyPr>
          <a:lstStyle/>
          <a:p>
            <a:r>
              <a:rPr lang="en-US" sz="4000" b="1" dirty="0">
                <a:solidFill>
                  <a:schemeClr val="bg1"/>
                </a:solidFill>
                <a:effectLst>
                  <a:glow rad="101600">
                    <a:schemeClr val="tx1">
                      <a:alpha val="60000"/>
                    </a:schemeClr>
                  </a:glow>
                  <a:outerShdw blurRad="38100" dist="38100" dir="2700000" algn="tl">
                    <a:srgbClr val="000000">
                      <a:alpha val="43137"/>
                    </a:srgbClr>
                  </a:outerShdw>
                </a:effectLst>
                <a:latin typeface="Brush Script MT" panose="03060802040406070304" pitchFamily="66" charset="0"/>
              </a:rPr>
              <a:t>Learning the gentle art and wisdom of writing clean, efficient code…</a:t>
            </a:r>
          </a:p>
        </p:txBody>
      </p:sp>
      <p:sp>
        <p:nvSpPr>
          <p:cNvPr id="8" name="TextBox 7">
            <a:extLst>
              <a:ext uri="{FF2B5EF4-FFF2-40B4-BE49-F238E27FC236}">
                <a16:creationId xmlns:a16="http://schemas.microsoft.com/office/drawing/2014/main" id="{A074C330-AADD-FA74-A45F-CC437257D0F1}"/>
              </a:ext>
            </a:extLst>
          </p:cNvPr>
          <p:cNvSpPr txBox="1"/>
          <p:nvPr userDrawn="1"/>
        </p:nvSpPr>
        <p:spPr>
          <a:xfrm>
            <a:off x="573520" y="-69518"/>
            <a:ext cx="11266226" cy="769441"/>
          </a:xfrm>
          <a:prstGeom prst="rect">
            <a:avLst/>
          </a:prstGeom>
          <a:noFill/>
        </p:spPr>
        <p:txBody>
          <a:bodyPr wrap="none" rtlCol="0">
            <a:spAutoFit/>
          </a:bodyPr>
          <a:lstStyle/>
          <a:p>
            <a:r>
              <a:rPr lang="en-US"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rPr>
              <a:t>Object-Oriented Programming in Java</a:t>
            </a:r>
            <a:endParaRPr lang="en-CA" sz="4400" b="1" i="0" kern="1200" cap="small" baseline="0" dirty="0">
              <a:solidFill>
                <a:srgbClr val="FFFF00"/>
              </a:solidFill>
              <a:effectLst>
                <a:glow rad="101600">
                  <a:schemeClr val="tx1">
                    <a:alpha val="60000"/>
                  </a:schemeClr>
                </a:glow>
                <a:outerShdw blurRad="38100" dist="38100" dir="2700000" algn="tl">
                  <a:srgbClr val="000000">
                    <a:alpha val="43137"/>
                  </a:srgbClr>
                </a:outerShdw>
              </a:effectLst>
              <a:latin typeface="Montserrat ExtraBold" panose="00000900000000000000" pitchFamily="2" charset="0"/>
              <a:ea typeface="+mj-ea"/>
              <a:cs typeface="+mj-cs"/>
            </a:endParaRPr>
          </a:p>
        </p:txBody>
      </p:sp>
      <p:sp>
        <p:nvSpPr>
          <p:cNvPr id="10" name="Content Placeholder 9">
            <a:extLst>
              <a:ext uri="{FF2B5EF4-FFF2-40B4-BE49-F238E27FC236}">
                <a16:creationId xmlns:a16="http://schemas.microsoft.com/office/drawing/2014/main" id="{234B2CD5-5105-803A-298E-A9AF59611537}"/>
              </a:ext>
            </a:extLst>
          </p:cNvPr>
          <p:cNvSpPr>
            <a:spLocks noGrp="1"/>
          </p:cNvSpPr>
          <p:nvPr>
            <p:ph sz="quarter" idx="11" hasCustomPrompt="1"/>
          </p:nvPr>
        </p:nvSpPr>
        <p:spPr>
          <a:xfrm>
            <a:off x="1886252" y="1968694"/>
            <a:ext cx="8640762" cy="2569122"/>
          </a:xfr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lvl1pPr>
              <a:defRPr lang="en-US" sz="5333" i="1" dirty="0" smtClean="0">
                <a:solidFill>
                  <a:srgbClr val="FFFF00"/>
                </a:solidFill>
                <a:latin typeface="+mn-lt"/>
                <a:cs typeface="+mn-cs"/>
              </a:defRPr>
            </a:lvl1pPr>
            <a:lvl2pPr>
              <a:defRPr lang="en-US" sz="3200" dirty="0" smtClean="0">
                <a:solidFill>
                  <a:schemeClr val="lt1"/>
                </a:solidFill>
                <a:latin typeface="Calibri" panose="020F0502020204030204" pitchFamily="34" charset="0"/>
                <a:cs typeface="Calibri" panose="020F0502020204030204" pitchFamily="34" charset="0"/>
              </a:defRPr>
            </a:lvl2pPr>
          </a:lstStyle>
          <a:p>
            <a:pPr marL="0" lvl="0" indent="0" algn="ctr" defTabSz="914400">
              <a:buNone/>
            </a:pPr>
            <a:r>
              <a:rPr lang="en-US" dirty="0"/>
              <a:t>Title</a:t>
            </a:r>
          </a:p>
          <a:p>
            <a:pPr marL="457200" lvl="1" indent="-457200" defTabSz="914400">
              <a:buChar char="•"/>
            </a:pPr>
            <a:r>
              <a:rPr lang="en-US" dirty="0"/>
              <a:t>Subtitles</a:t>
            </a:r>
          </a:p>
        </p:txBody>
      </p:sp>
    </p:spTree>
    <p:extLst>
      <p:ext uri="{BB962C8B-B14F-4D97-AF65-F5344CB8AC3E}">
        <p14:creationId xmlns:p14="http://schemas.microsoft.com/office/powerpoint/2010/main" val="1890516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solidFill>
            <a:srgbClr val="FF00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382308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8" name="Rectangle 7"/>
          <p:cNvSpPr/>
          <p:nvPr userDrawn="1"/>
        </p:nvSpPr>
        <p:spPr>
          <a:xfrm>
            <a:off x="10032438" y="68626"/>
            <a:ext cx="2113557"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CA" sz="2400" b="1">
                <a:effectLst>
                  <a:outerShdw blurRad="38100" dist="38100" dir="2700000" algn="tl">
                    <a:srgbClr val="000000">
                      <a:alpha val="43137"/>
                    </a:srgbClr>
                  </a:outerShdw>
                </a:effectLst>
              </a:rPr>
              <a:t>Method</a:t>
            </a:r>
          </a:p>
        </p:txBody>
      </p:sp>
      <p:sp>
        <p:nvSpPr>
          <p:cNvPr id="9" name="Rectangle 8"/>
          <p:cNvSpPr/>
          <p:nvPr userDrawn="1"/>
        </p:nvSpPr>
        <p:spPr>
          <a:xfrm>
            <a:off x="2977269" y="66234"/>
            <a:ext cx="7055168"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Heap</a:t>
            </a:r>
          </a:p>
        </p:txBody>
      </p:sp>
      <p:sp>
        <p:nvSpPr>
          <p:cNvPr id="10" name="Rectangle 9"/>
          <p:cNvSpPr/>
          <p:nvPr userDrawn="1"/>
        </p:nvSpPr>
        <p:spPr>
          <a:xfrm>
            <a:off x="46129" y="61270"/>
            <a:ext cx="2918440" cy="6704956"/>
          </a:xfrm>
          <a:prstGeom prst="rect">
            <a:avLst/>
          </a:prstGeom>
          <a:solidFill>
            <a:srgbClr val="00FFFF">
              <a:alpha val="20000"/>
            </a:srgbClr>
          </a:solidFill>
          <a:ln>
            <a:solidFill>
              <a:srgbClr val="00FFFF"/>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2400" b="1">
                <a:effectLst>
                  <a:outerShdw blurRad="38100" dist="38100" dir="2700000" algn="tl">
                    <a:srgbClr val="000000">
                      <a:alpha val="43137"/>
                    </a:srgbClr>
                  </a:outerShdw>
                </a:effectLst>
              </a:rPr>
              <a:t>Stack</a:t>
            </a:r>
          </a:p>
        </p:txBody>
      </p:sp>
      <p:sp>
        <p:nvSpPr>
          <p:cNvPr id="2" name="Rectangle 1">
            <a:extLst>
              <a:ext uri="{FF2B5EF4-FFF2-40B4-BE49-F238E27FC236}">
                <a16:creationId xmlns:a16="http://schemas.microsoft.com/office/drawing/2014/main" id="{50E05572-4E65-4283-95F3-E0F8B13F3161}"/>
              </a:ext>
            </a:extLst>
          </p:cNvPr>
          <p:cNvSpPr/>
          <p:nvPr userDrawn="1"/>
        </p:nvSpPr>
        <p:spPr>
          <a:xfrm>
            <a:off x="46130" y="30634"/>
            <a:ext cx="12099741" cy="679673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2400"/>
          </a:p>
        </p:txBody>
      </p:sp>
      <p:sp>
        <p:nvSpPr>
          <p:cNvPr id="5" name="Text Placeholder 4">
            <a:extLst>
              <a:ext uri="{FF2B5EF4-FFF2-40B4-BE49-F238E27FC236}">
                <a16:creationId xmlns:a16="http://schemas.microsoft.com/office/drawing/2014/main" id="{35933514-11B1-4F50-B6FE-4E02F054731D}"/>
              </a:ext>
            </a:extLst>
          </p:cNvPr>
          <p:cNvSpPr>
            <a:spLocks noGrp="1"/>
          </p:cNvSpPr>
          <p:nvPr>
            <p:ph type="body" sz="quarter" idx="10"/>
          </p:nvPr>
        </p:nvSpPr>
        <p:spPr>
          <a:xfrm>
            <a:off x="998008" y="1132266"/>
            <a:ext cx="10195984" cy="5450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 name="Title 2">
            <a:extLst>
              <a:ext uri="{FF2B5EF4-FFF2-40B4-BE49-F238E27FC236}">
                <a16:creationId xmlns:a16="http://schemas.microsoft.com/office/drawing/2014/main" id="{DB52FCD5-91CA-4309-A525-895102F41739}"/>
              </a:ext>
            </a:extLst>
          </p:cNvPr>
          <p:cNvSpPr>
            <a:spLocks noGrp="1"/>
          </p:cNvSpPr>
          <p:nvPr>
            <p:ph type="title"/>
          </p:nvPr>
        </p:nvSpPr>
        <p:spPr>
          <a:xfrm>
            <a:off x="530469" y="-194278"/>
            <a:ext cx="10972800" cy="1143000"/>
          </a:xfrm>
        </p:spPr>
        <p:txBody>
          <a:bodyPr/>
          <a:lstStyle/>
          <a:p>
            <a:r>
              <a:rPr lang="en-US"/>
              <a:t>Click to edit Master title style</a:t>
            </a:r>
            <a:endParaRPr lang="en-CA"/>
          </a:p>
        </p:txBody>
      </p:sp>
    </p:spTree>
    <p:extLst>
      <p:ext uri="{BB962C8B-B14F-4D97-AF65-F5344CB8AC3E}">
        <p14:creationId xmlns:p14="http://schemas.microsoft.com/office/powerpoint/2010/main" val="280772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2023-10-23</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34947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3395"/>
            <a:ext cx="10972800" cy="1143000"/>
          </a:xfrm>
        </p:spPr>
        <p:txBody>
          <a:bodyPr>
            <a:noAutofit/>
          </a:bodyPr>
          <a:lstStyle>
            <a:lvl1pPr>
              <a:defRPr sz="3600" i="0" cap="small" baseline="0">
                <a:latin typeface="Montserrat ExtraBold" panose="00000900000000000000" pitchFamily="2" charset="0"/>
              </a:defRPr>
            </a:lvl1pPr>
          </a:lstStyle>
          <a:p>
            <a:r>
              <a:rPr lang="en-US" dirty="0"/>
              <a:t>Click to edit Master title style</a:t>
            </a:r>
            <a:endParaRPr lang="en-CA" dirty="0"/>
          </a:p>
        </p:txBody>
      </p:sp>
      <p:sp>
        <p:nvSpPr>
          <p:cNvPr id="3" name="Content Placeholder 2"/>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579086B7-8C52-4307-A6E2-68D55E03088D}" type="datetimeFigureOut">
              <a:rPr lang="en-CA" smtClean="0"/>
              <a:pPr/>
              <a:t>2023-10-23</a:t>
            </a:fld>
            <a:endParaRPr lang="en-CA"/>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988C55F-30EF-442D-9402-E550EFCE9044}" type="slidenum">
              <a:rPr lang="en-CA" smtClean="0"/>
              <a:pPr/>
              <a:t>‹#›</a:t>
            </a:fld>
            <a:endParaRPr lang="en-CA"/>
          </a:p>
        </p:txBody>
      </p:sp>
    </p:spTree>
    <p:extLst>
      <p:ext uri="{BB962C8B-B14F-4D97-AF65-F5344CB8AC3E}">
        <p14:creationId xmlns:p14="http://schemas.microsoft.com/office/powerpoint/2010/main" val="228920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sp>
        <p:nvSpPr>
          <p:cNvPr id="6" name="Content Placeholder 2">
            <a:extLst>
              <a:ext uri="{FF2B5EF4-FFF2-40B4-BE49-F238E27FC236}">
                <a16:creationId xmlns:a16="http://schemas.microsoft.com/office/drawing/2014/main" id="{A10B555B-6FEE-3414-072A-A982780271F1}"/>
              </a:ext>
            </a:extLst>
          </p:cNvPr>
          <p:cNvSpPr>
            <a:spLocks noGrp="1"/>
          </p:cNvSpPr>
          <p:nvPr>
            <p:ph idx="1"/>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1271937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3" name="Picture 2" descr="Physics GIFs - Get the best GIF on GIPHY">
            <a:extLst>
              <a:ext uri="{FF2B5EF4-FFF2-40B4-BE49-F238E27FC236}">
                <a16:creationId xmlns:a16="http://schemas.microsoft.com/office/drawing/2014/main" id="{B89C6171-46B5-F199-85FC-FC2D79A7EA6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53918" y="4783537"/>
            <a:ext cx="3138082" cy="235356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0D8E52E-D558-FDAC-5580-4B9AC566FE06}"/>
              </a:ext>
            </a:extLst>
          </p:cNvPr>
          <p:cNvSpPr>
            <a:spLocks noGrp="1"/>
          </p:cNvSpPr>
          <p:nvPr>
            <p:ph idx="10"/>
          </p:nvPr>
        </p:nvSpPr>
        <p:spPr>
          <a:xfrm>
            <a:off x="609600" y="1316765"/>
            <a:ext cx="10972800" cy="4525963"/>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8081276" y="6286500"/>
            <a:ext cx="3781210" cy="571500"/>
          </a:xfrm>
        </p:spPr>
        <p:txBody>
          <a:bodyPr>
            <a:noAutofit/>
          </a:bodyPr>
          <a:lstStyle>
            <a:lvl1pPr marL="0" indent="0">
              <a:buNone/>
              <a:defRPr sz="1800">
                <a:solidFill>
                  <a:srgbClr val="00FFFF"/>
                </a:solidFill>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31686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5990" y="142175"/>
            <a:ext cx="10972800" cy="571500"/>
          </a:xfrm>
        </p:spPr>
        <p:txBody>
          <a:bodyPr>
            <a:noAutofit/>
            <a:scene3d>
              <a:camera prst="orthographicFront"/>
              <a:lightRig rig="brightRoom" dir="t"/>
            </a:scene3d>
            <a:sp3d extrusionH="57150" contourW="6350" prstMaterial="plastic">
              <a:bevelT w="20320" h="20320" prst="softRound"/>
              <a:contourClr>
                <a:schemeClr val="accent1">
                  <a:tint val="100000"/>
                  <a:shade val="100000"/>
                  <a:hueMod val="100000"/>
                  <a:satMod val="100000"/>
                </a:schemeClr>
              </a:contourClr>
            </a:sp3d>
          </a:bodyPr>
          <a:lstStyle>
            <a:lvl1pPr>
              <a:defRPr lang="en-CA" sz="3600" b="1" i="0" kern="1200" cap="small" baseline="0" dirty="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a:lstStyle>
          <a:p>
            <a:r>
              <a:rPr lang="en-US" dirty="0"/>
              <a:t>Click to edit Master title style</a:t>
            </a:r>
            <a:endParaRPr lang="en-CA" dirty="0"/>
          </a:p>
        </p:txBody>
      </p:sp>
      <p:pic>
        <p:nvPicPr>
          <p:cNvPr id="5" name="Picture 2" descr="Welcome To The Machine | Science illustration, Motion design, Animation  design">
            <a:extLst>
              <a:ext uri="{FF2B5EF4-FFF2-40B4-BE49-F238E27FC236}">
                <a16:creationId xmlns:a16="http://schemas.microsoft.com/office/drawing/2014/main" id="{BB5890F6-2192-92EE-EF41-3A85E82BA23F}"/>
              </a:ext>
            </a:extLst>
          </p:cNvPr>
          <p:cNvPicPr>
            <a:picLocks noChangeAspect="1" noChangeArrowheads="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0975" y="830978"/>
            <a:ext cx="9668924" cy="5617948"/>
          </a:xfrm>
          <a:prstGeom prst="cloud">
            <a:avLst/>
          </a:prstGeom>
          <a:noFill/>
          <a:effectLst>
            <a:softEdge rad="723900"/>
          </a:effectLst>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10C3A4F4-9650-69BB-A30E-E5491198F423}"/>
              </a:ext>
            </a:extLst>
          </p:cNvPr>
          <p:cNvSpPr>
            <a:spLocks noGrp="1"/>
          </p:cNvSpPr>
          <p:nvPr>
            <p:ph type="body" sz="quarter" idx="11" hasCustomPrompt="1"/>
          </p:nvPr>
        </p:nvSpPr>
        <p:spPr>
          <a:xfrm>
            <a:off x="4141785" y="5619152"/>
            <a:ext cx="3781210" cy="571500"/>
          </a:xfrm>
        </p:spPr>
        <p:txBody>
          <a:bodyPr>
            <a:noAutofit/>
          </a:bodyPr>
          <a:lstStyle>
            <a:lvl1pPr marL="0" indent="0" algn="ctr">
              <a:buNone/>
              <a:defRPr sz="2400">
                <a:ln>
                  <a:noFill/>
                </a:ln>
                <a:solidFill>
                  <a:srgbClr val="00FFFF"/>
                </a:solidFill>
                <a:effectLst>
                  <a:glow rad="101600">
                    <a:schemeClr val="tx1">
                      <a:alpha val="60000"/>
                    </a:schemeClr>
                  </a:glow>
                  <a:outerShdw blurRad="38100" dist="38100" dir="2700000" algn="tl">
                    <a:srgbClr val="000000">
                      <a:alpha val="43137"/>
                    </a:srgbClr>
                  </a:outerShdw>
                </a:effectLst>
              </a:defRPr>
            </a:lvl1pPr>
            <a:lvl2pPr>
              <a:defRPr sz="3600"/>
            </a:lvl2pPr>
            <a:lvl3pPr>
              <a:defRPr sz="2800"/>
            </a:lvl3pPr>
            <a:lvl4pPr>
              <a:defRPr sz="2400"/>
            </a:lvl4pPr>
            <a:lvl5pPr>
              <a:defRPr sz="2400"/>
            </a:lvl5pPr>
          </a:lstStyle>
          <a:p>
            <a:pPr lvl="0"/>
            <a:r>
              <a:rPr lang="en-US" dirty="0"/>
              <a:t>Module: demo : file</a:t>
            </a:r>
            <a:endParaRPr lang="en-CA" dirty="0"/>
          </a:p>
        </p:txBody>
      </p:sp>
    </p:spTree>
    <p:extLst>
      <p:ext uri="{BB962C8B-B14F-4D97-AF65-F5344CB8AC3E}">
        <p14:creationId xmlns:p14="http://schemas.microsoft.com/office/powerpoint/2010/main" val="685391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2">
            <a:extLst>
              <a:ext uri="{BEBA8EAE-BF5A-486C-A8C5-ECC9F3942E4B}">
                <a14:imgProps xmlns:a14="http://schemas.microsoft.com/office/drawing/2010/main">
                  <a14:imgLayer r:embed="rId23">
                    <a14:imgEffect>
                      <a14:brightnessContrast bright="-40000"/>
                    </a14:imgEffect>
                  </a14:imgLayer>
                </a14:imgProps>
              </a:ext>
              <a:ext uri="{28A0092B-C50C-407E-A947-70E740481C1C}">
                <a14:useLocalDpi xmlns:a14="http://schemas.microsoft.com/office/drawing/2010/main" val="0"/>
              </a:ext>
            </a:extLst>
          </a:blip>
          <a:srcRect b="2401"/>
          <a:stretch/>
        </p:blipFill>
        <p:spPr>
          <a:xfrm>
            <a:off x="0" y="0"/>
            <a:ext cx="12192000" cy="6858000"/>
          </a:xfrm>
          <a:prstGeom prst="rect">
            <a:avLst/>
          </a:prstGeom>
        </p:spPr>
      </p:pic>
      <p:sp>
        <p:nvSpPr>
          <p:cNvPr id="2" name="Title Placeholder 1"/>
          <p:cNvSpPr>
            <a:spLocks noGrp="1"/>
          </p:cNvSpPr>
          <p:nvPr>
            <p:ph type="title"/>
          </p:nvPr>
        </p:nvSpPr>
        <p:spPr>
          <a:xfrm>
            <a:off x="545990" y="168603"/>
            <a:ext cx="10972800" cy="571500"/>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609600" y="123444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2960856247"/>
      </p:ext>
    </p:extLst>
  </p:cSld>
  <p:clrMap bg1="lt1" tx1="dk1" bg2="lt2" tx2="dk2" accent1="accent1" accent2="accent2" accent3="accent3" accent4="accent4" accent5="accent5" accent6="accent6" hlink="hlink" folHlink="folHlink"/>
  <p:sldLayoutIdLst>
    <p:sldLayoutId id="2147483669" r:id="rId1"/>
    <p:sldLayoutId id="2147483718" r:id="rId2"/>
    <p:sldLayoutId id="2147483716" r:id="rId3"/>
    <p:sldLayoutId id="2147483717" r:id="rId4"/>
    <p:sldLayoutId id="2147483661" r:id="rId5"/>
    <p:sldLayoutId id="2147483662" r:id="rId6"/>
    <p:sldLayoutId id="2147483663" r:id="rId7"/>
    <p:sldLayoutId id="2147483722" r:id="rId8"/>
    <p:sldLayoutId id="2147483723" r:id="rId9"/>
    <p:sldLayoutId id="2147483726" r:id="rId10"/>
    <p:sldLayoutId id="2147483664" r:id="rId11"/>
    <p:sldLayoutId id="2147483665" r:id="rId12"/>
    <p:sldLayoutId id="2147483666" r:id="rId13"/>
    <p:sldLayoutId id="2147483668" r:id="rId14"/>
    <p:sldLayoutId id="2147483670" r:id="rId15"/>
    <p:sldLayoutId id="2147483671" r:id="rId16"/>
    <p:sldLayoutId id="2147483672" r:id="rId17"/>
    <p:sldLayoutId id="2147483720" r:id="rId18"/>
    <p:sldLayoutId id="2147483721" r:id="rId19"/>
    <p:sldLayoutId id="2147483727" r:id="rId20"/>
  </p:sldLayoutIdLst>
  <p:txStyles>
    <p:titleStyle>
      <a:lvl1pPr algn="ctr" defTabSz="1219170" rtl="0" eaLnBrk="1" latinLnBrk="0" hangingPunct="1">
        <a:spcBef>
          <a:spcPct val="0"/>
        </a:spcBef>
        <a:buNone/>
        <a:defRPr lang="en-CA" sz="3600" b="1" i="0" kern="1200" cap="small" baseline="0">
          <a:solidFill>
            <a:srgbClr val="FFFF00"/>
          </a:solidFill>
          <a:effectLst>
            <a:outerShdw blurRad="38100" dist="38100" dir="2700000" algn="tl">
              <a:srgbClr val="000000">
                <a:alpha val="43137"/>
              </a:srgbClr>
            </a:outerShdw>
          </a:effectLst>
          <a:latin typeface="Montserrat ExtraBold" panose="00000900000000000000" pitchFamily="2"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11.xml"/><Relationship Id="rId6" Type="http://schemas.openxmlformats.org/officeDocument/2006/relationships/image" Target="../media/image10.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12.png"/><Relationship Id="rId4" Type="http://schemas.openxmlformats.org/officeDocument/2006/relationships/image" Target="../media/image9.png"/><Relationship Id="rId9"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795130" y="1722748"/>
            <a:ext cx="10525540" cy="4755054"/>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r>
              <a:rPr lang="en-US" sz="4400" b="1" cap="small" dirty="0">
                <a:solidFill>
                  <a:srgbClr val="FFFF00"/>
                </a:solidFill>
                <a:effectLst>
                  <a:glow rad="203200">
                    <a:schemeClr val="accent3">
                      <a:satMod val="175000"/>
                      <a:alpha val="65000"/>
                    </a:schemeClr>
                  </a:glow>
                  <a:outerShdw blurRad="38100" dist="38100" dir="2700000" algn="tl">
                    <a:srgbClr val="000000">
                      <a:alpha val="43137"/>
                    </a:srgbClr>
                  </a:outerShdw>
                </a:effectLst>
                <a:latin typeface="Montserrat ExtraBold" panose="00000900000000000000" pitchFamily="2" charset="0"/>
                <a:ea typeface="+mj-ea"/>
                <a:cs typeface="+mj-cs"/>
              </a:rPr>
              <a:t>Week 12:</a:t>
            </a:r>
          </a:p>
          <a:p>
            <a:pPr algn="ctr"/>
            <a:endParaRPr lang="en-US" sz="2000" b="1" dirty="0">
              <a:solidFill>
                <a:srgbClr val="FFFF00"/>
              </a:solidFill>
              <a:effectLst>
                <a:outerShdw blurRad="38100" dist="38100" dir="2700000" algn="tl">
                  <a:srgbClr val="000000">
                    <a:alpha val="43137"/>
                  </a:srgbClr>
                </a:outerShdw>
              </a:effectLst>
            </a:endParaRP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Java Streams (Functional Programming)</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How Streams work</a:t>
            </a:r>
          </a:p>
          <a:p>
            <a:pPr algn="ctr"/>
            <a:r>
              <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Using Streams</a:t>
            </a: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5887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BB7F41-12D0-BE01-1247-C83776E8EB7E}"/>
              </a:ext>
            </a:extLst>
          </p:cNvPr>
          <p:cNvSpPr>
            <a:spLocks noGrp="1"/>
          </p:cNvSpPr>
          <p:nvPr>
            <p:ph type="body" sz="quarter" idx="10"/>
          </p:nvPr>
        </p:nvSpPr>
        <p:spPr>
          <a:xfrm>
            <a:off x="998008" y="1885444"/>
            <a:ext cx="10195984" cy="4697238"/>
          </a:xfrm>
        </p:spPr>
        <p:txBody>
          <a:bodyPr/>
          <a:lstStyle/>
          <a:p>
            <a:pPr marL="0" indent="0" algn="ctr">
              <a:buNone/>
            </a:pPr>
            <a:r>
              <a:rPr lang="en-US" dirty="0"/>
              <a:t>What is the sound of one hand clapping?</a:t>
            </a:r>
          </a:p>
          <a:p>
            <a:pPr marL="0" indent="0" algn="ctr">
              <a:buNone/>
            </a:pPr>
            <a:endParaRPr lang="en-US" dirty="0"/>
          </a:p>
          <a:p>
            <a:pPr marL="0" indent="0" algn="ctr">
              <a:buNone/>
            </a:pPr>
            <a:r>
              <a:rPr lang="en-US" dirty="0"/>
              <a:t>Let’s take a look at Java Streams</a:t>
            </a:r>
            <a:endParaRPr lang="en-CA" dirty="0"/>
          </a:p>
        </p:txBody>
      </p:sp>
      <p:sp>
        <p:nvSpPr>
          <p:cNvPr id="3" name="Title 2">
            <a:extLst>
              <a:ext uri="{FF2B5EF4-FFF2-40B4-BE49-F238E27FC236}">
                <a16:creationId xmlns:a16="http://schemas.microsoft.com/office/drawing/2014/main" id="{9564DA5D-D7F3-039B-8C01-B0A6F89C3406}"/>
              </a:ext>
            </a:extLst>
          </p:cNvPr>
          <p:cNvSpPr>
            <a:spLocks noGrp="1"/>
          </p:cNvSpPr>
          <p:nvPr>
            <p:ph type="title"/>
          </p:nvPr>
        </p:nvSpPr>
        <p:spPr/>
        <p:txBody>
          <a:bodyPr/>
          <a:lstStyle/>
          <a:p>
            <a:r>
              <a:rPr lang="en-US" dirty="0"/>
              <a:t>Which is better?</a:t>
            </a:r>
            <a:endParaRPr lang="en-CA" dirty="0"/>
          </a:p>
        </p:txBody>
      </p:sp>
    </p:spTree>
    <p:extLst>
      <p:ext uri="{BB962C8B-B14F-4D97-AF65-F5344CB8AC3E}">
        <p14:creationId xmlns:p14="http://schemas.microsoft.com/office/powerpoint/2010/main" val="10854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FA5001-117C-0ED2-DA81-CE50076635CE}"/>
              </a:ext>
            </a:extLst>
          </p:cNvPr>
          <p:cNvSpPr>
            <a:spLocks noGrp="1"/>
          </p:cNvSpPr>
          <p:nvPr>
            <p:ph type="body" sz="quarter" idx="10"/>
          </p:nvPr>
        </p:nvSpPr>
        <p:spPr/>
        <p:txBody>
          <a:bodyPr>
            <a:normAutofit fontScale="92500" lnSpcReduction="20000"/>
          </a:bodyPr>
          <a:lstStyle/>
          <a:p>
            <a:r>
              <a:rPr lang="en-US" dirty="0"/>
              <a:t>Until now, if we needed a method, we wrote it inside </a:t>
            </a:r>
            <a:r>
              <a:rPr lang="en-US"/>
              <a:t>of a </a:t>
            </a:r>
            <a:r>
              <a:rPr lang="en-US" dirty="0"/>
              <a:t>class and then we can called it from the object.</a:t>
            </a:r>
          </a:p>
          <a:p>
            <a:r>
              <a:rPr lang="en-US" dirty="0"/>
              <a:t>However, what if we just want to do one thing and we don’t need any instance variables </a:t>
            </a:r>
            <a:r>
              <a:rPr lang="en-US" dirty="0" err="1"/>
              <a:t>etc</a:t>
            </a:r>
            <a:r>
              <a:rPr lang="en-US" dirty="0"/>
              <a:t>?</a:t>
            </a:r>
          </a:p>
          <a:p>
            <a:r>
              <a:rPr lang="en-US" dirty="0"/>
              <a:t>We could make the method static, but we would still have to encase it in a class.</a:t>
            </a:r>
          </a:p>
          <a:p>
            <a:r>
              <a:rPr lang="en-CA" dirty="0">
                <a:effectLst>
                  <a:glow rad="101600">
                    <a:srgbClr val="FF00FF">
                      <a:alpha val="60000"/>
                    </a:srgbClr>
                  </a:glow>
                  <a:outerShdw blurRad="38100" dist="38100" dir="2700000" algn="tl">
                    <a:srgbClr val="000000">
                      <a:alpha val="43137"/>
                    </a:srgbClr>
                  </a:outerShdw>
                </a:effectLst>
              </a:rPr>
              <a:t>Functional programming allows us to build tiny units of work that don’t need to live in a class.</a:t>
            </a:r>
          </a:p>
        </p:txBody>
      </p:sp>
      <p:sp>
        <p:nvSpPr>
          <p:cNvPr id="4" name="Title 3">
            <a:extLst>
              <a:ext uri="{FF2B5EF4-FFF2-40B4-BE49-F238E27FC236}">
                <a16:creationId xmlns:a16="http://schemas.microsoft.com/office/drawing/2014/main" id="{881D9A06-43ED-4BE2-5382-832A97FAB02D}"/>
              </a:ext>
            </a:extLst>
          </p:cNvPr>
          <p:cNvSpPr>
            <a:spLocks noGrp="1"/>
          </p:cNvSpPr>
          <p:nvPr>
            <p:ph type="title"/>
          </p:nvPr>
        </p:nvSpPr>
        <p:spPr>
          <a:xfrm>
            <a:off x="539705" y="-83442"/>
            <a:ext cx="10972800" cy="1143000"/>
          </a:xfrm>
        </p:spPr>
        <p:txBody>
          <a:bodyPr/>
          <a:lstStyle/>
          <a:p>
            <a:r>
              <a:rPr lang="en-US" dirty="0"/>
              <a:t>Introduction to Functional Programming</a:t>
            </a:r>
            <a:endParaRPr lang="en-CA" dirty="0"/>
          </a:p>
        </p:txBody>
      </p:sp>
    </p:spTree>
    <p:extLst>
      <p:ext uri="{BB962C8B-B14F-4D97-AF65-F5344CB8AC3E}">
        <p14:creationId xmlns:p14="http://schemas.microsoft.com/office/powerpoint/2010/main" val="1258521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44E6BA-1CC2-A0DD-C320-C3F74D0A215D}"/>
              </a:ext>
            </a:extLst>
          </p:cNvPr>
          <p:cNvSpPr>
            <a:spLocks noGrp="1"/>
          </p:cNvSpPr>
          <p:nvPr>
            <p:ph type="body" sz="quarter" idx="10"/>
          </p:nvPr>
        </p:nvSpPr>
        <p:spPr>
          <a:xfrm>
            <a:off x="998008" y="1407584"/>
            <a:ext cx="10195984" cy="5450416"/>
          </a:xfrm>
        </p:spPr>
        <p:txBody>
          <a:bodyPr>
            <a:normAutofit fontScale="85000" lnSpcReduction="10000"/>
          </a:bodyPr>
          <a:lstStyle/>
          <a:p>
            <a:r>
              <a:rPr lang="en-US" dirty="0">
                <a:effectLst>
                  <a:glow rad="101600">
                    <a:srgbClr val="FF00FF">
                      <a:alpha val="60000"/>
                    </a:srgbClr>
                  </a:glow>
                  <a:outerShdw blurRad="38100" dist="38100" dir="2700000" algn="tl">
                    <a:srgbClr val="000000">
                      <a:alpha val="43137"/>
                    </a:srgbClr>
                  </a:outerShdw>
                </a:effectLst>
              </a:rPr>
              <a:t>A method is a set of instructions associated with an object.  (Makes sense, right?)</a:t>
            </a:r>
          </a:p>
          <a:p>
            <a:r>
              <a:rPr lang="en-US" dirty="0">
                <a:effectLst>
                  <a:glow rad="101600">
                    <a:srgbClr val="00FFFF">
                      <a:alpha val="60000"/>
                    </a:srgbClr>
                  </a:glow>
                  <a:outerShdw blurRad="38100" dist="38100" dir="2700000" algn="tl">
                    <a:srgbClr val="000000">
                      <a:alpha val="43137"/>
                    </a:srgbClr>
                  </a:outerShdw>
                </a:effectLst>
              </a:rPr>
              <a:t>A function is a set of instructions that is NOT associated with an object.</a:t>
            </a:r>
          </a:p>
          <a:p>
            <a:r>
              <a:rPr lang="en-US" dirty="0"/>
              <a:t>So, really, a </a:t>
            </a:r>
            <a:r>
              <a:rPr lang="en-US" sz="4200" dirty="0">
                <a:effectLst>
                  <a:glow rad="101600">
                    <a:srgbClr val="FF00FF">
                      <a:alpha val="60000"/>
                    </a:srgbClr>
                  </a:glow>
                  <a:outerShdw blurRad="38100" dist="38100" dir="2700000" algn="tl">
                    <a:srgbClr val="000000">
                      <a:alpha val="43137"/>
                    </a:srgbClr>
                  </a:outerShdw>
                </a:effectLst>
              </a:rPr>
              <a:t>method</a:t>
            </a:r>
            <a:r>
              <a:rPr lang="en-US" dirty="0"/>
              <a:t> is a </a:t>
            </a:r>
            <a:r>
              <a:rPr lang="en-US" sz="4200" dirty="0">
                <a:effectLst>
                  <a:glow rad="101600">
                    <a:srgbClr val="00FFFF">
                      <a:alpha val="60000"/>
                    </a:srgbClr>
                  </a:glow>
                  <a:outerShdw blurRad="38100" dist="38100" dir="2700000" algn="tl">
                    <a:srgbClr val="000000">
                      <a:alpha val="43137"/>
                    </a:srgbClr>
                  </a:outerShdw>
                </a:effectLst>
              </a:rPr>
              <a:t>function</a:t>
            </a:r>
            <a:r>
              <a:rPr lang="en-US" dirty="0"/>
              <a:t> that is associated with an object.</a:t>
            </a:r>
          </a:p>
          <a:p>
            <a:r>
              <a:rPr lang="en-US" dirty="0"/>
              <a:t>For many years, Java only  supported methods.</a:t>
            </a:r>
          </a:p>
          <a:p>
            <a:r>
              <a:rPr lang="en-US" dirty="0"/>
              <a:t>As of Java 8, functions are supported</a:t>
            </a:r>
          </a:p>
          <a:p>
            <a:r>
              <a:rPr lang="en-US" dirty="0"/>
              <a:t>We call this functional programming</a:t>
            </a:r>
            <a:endParaRPr lang="en-CA" dirty="0"/>
          </a:p>
        </p:txBody>
      </p:sp>
      <p:sp>
        <p:nvSpPr>
          <p:cNvPr id="3" name="Title 2">
            <a:extLst>
              <a:ext uri="{FF2B5EF4-FFF2-40B4-BE49-F238E27FC236}">
                <a16:creationId xmlns:a16="http://schemas.microsoft.com/office/drawing/2014/main" id="{CB84A9DE-F5AF-CAC8-645C-8128EAFB5C3B}"/>
              </a:ext>
            </a:extLst>
          </p:cNvPr>
          <p:cNvSpPr>
            <a:spLocks noGrp="1"/>
          </p:cNvSpPr>
          <p:nvPr>
            <p:ph type="title"/>
          </p:nvPr>
        </p:nvSpPr>
        <p:spPr>
          <a:xfrm>
            <a:off x="530469" y="-10734"/>
            <a:ext cx="10972800" cy="1143000"/>
          </a:xfrm>
        </p:spPr>
        <p:txBody>
          <a:bodyPr>
            <a:normAutofit fontScale="90000"/>
          </a:bodyPr>
          <a:lstStyle/>
          <a:p>
            <a:r>
              <a:rPr lang="en-US" dirty="0"/>
              <a:t>What the heck is a function and how is it different than a method?</a:t>
            </a:r>
            <a:endParaRPr lang="en-CA" dirty="0"/>
          </a:p>
        </p:txBody>
      </p:sp>
    </p:spTree>
    <p:extLst>
      <p:ext uri="{BB962C8B-B14F-4D97-AF65-F5344CB8AC3E}">
        <p14:creationId xmlns:p14="http://schemas.microsoft.com/office/powerpoint/2010/main" val="3822329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44E6BA-1CC2-A0DD-C320-C3F74D0A215D}"/>
              </a:ext>
            </a:extLst>
          </p:cNvPr>
          <p:cNvSpPr>
            <a:spLocks noGrp="1"/>
          </p:cNvSpPr>
          <p:nvPr>
            <p:ph type="body" sz="quarter" idx="10"/>
          </p:nvPr>
        </p:nvSpPr>
        <p:spPr/>
        <p:txBody>
          <a:bodyPr>
            <a:normAutofit/>
          </a:bodyPr>
          <a:lstStyle/>
          <a:p>
            <a:r>
              <a:rPr lang="en-US" dirty="0"/>
              <a:t>If a function isn’t tied to a class (object) then functions can’t access any instance variables.</a:t>
            </a:r>
          </a:p>
          <a:p>
            <a:r>
              <a:rPr lang="en-US" dirty="0"/>
              <a:t>Functions can only take information in and return information out.</a:t>
            </a:r>
            <a:endParaRPr lang="en-CA" dirty="0"/>
          </a:p>
        </p:txBody>
      </p:sp>
      <p:sp>
        <p:nvSpPr>
          <p:cNvPr id="3" name="Title 2">
            <a:extLst>
              <a:ext uri="{FF2B5EF4-FFF2-40B4-BE49-F238E27FC236}">
                <a16:creationId xmlns:a16="http://schemas.microsoft.com/office/drawing/2014/main" id="{CB84A9DE-F5AF-CAC8-645C-8128EAFB5C3B}"/>
              </a:ext>
            </a:extLst>
          </p:cNvPr>
          <p:cNvSpPr>
            <a:spLocks noGrp="1"/>
          </p:cNvSpPr>
          <p:nvPr>
            <p:ph type="title"/>
          </p:nvPr>
        </p:nvSpPr>
        <p:spPr>
          <a:xfrm>
            <a:off x="530469" y="-10734"/>
            <a:ext cx="10972800" cy="1143000"/>
          </a:xfrm>
        </p:spPr>
        <p:txBody>
          <a:bodyPr>
            <a:normAutofit/>
          </a:bodyPr>
          <a:lstStyle/>
          <a:p>
            <a:r>
              <a:rPr lang="en-US" dirty="0"/>
              <a:t>So, let’s think about that</a:t>
            </a:r>
            <a:endParaRPr lang="en-CA" dirty="0"/>
          </a:p>
        </p:txBody>
      </p:sp>
    </p:spTree>
    <p:extLst>
      <p:ext uri="{BB962C8B-B14F-4D97-AF65-F5344CB8AC3E}">
        <p14:creationId xmlns:p14="http://schemas.microsoft.com/office/powerpoint/2010/main" val="919743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5B2D0-729F-0FCB-3695-076D93D3774E}"/>
              </a:ext>
            </a:extLst>
          </p:cNvPr>
          <p:cNvSpPr>
            <a:spLocks noGrp="1"/>
          </p:cNvSpPr>
          <p:nvPr>
            <p:ph type="title"/>
          </p:nvPr>
        </p:nvSpPr>
        <p:spPr/>
        <p:txBody>
          <a:bodyPr/>
          <a:lstStyle/>
          <a:p>
            <a:r>
              <a:rPr lang="en-US" dirty="0"/>
              <a:t>Introducing Streams</a:t>
            </a:r>
            <a:endParaRPr lang="en-CA" dirty="0"/>
          </a:p>
        </p:txBody>
      </p:sp>
      <p:sp>
        <p:nvSpPr>
          <p:cNvPr id="5" name="Text Placeholder 4">
            <a:extLst>
              <a:ext uri="{FF2B5EF4-FFF2-40B4-BE49-F238E27FC236}">
                <a16:creationId xmlns:a16="http://schemas.microsoft.com/office/drawing/2014/main" id="{19A294BC-FB2E-F88C-77CE-3C17614F3FF8}"/>
              </a:ext>
            </a:extLst>
          </p:cNvPr>
          <p:cNvSpPr>
            <a:spLocks noGrp="1"/>
          </p:cNvSpPr>
          <p:nvPr>
            <p:ph type="body" sz="quarter" idx="11"/>
          </p:nvPr>
        </p:nvSpPr>
        <p:spPr>
          <a:xfrm>
            <a:off x="2176184" y="5547682"/>
            <a:ext cx="8099803" cy="571500"/>
          </a:xfrm>
        </p:spPr>
        <p:txBody>
          <a:bodyPr/>
          <a:lstStyle/>
          <a:p>
            <a:r>
              <a:rPr lang="en-US" dirty="0" err="1"/>
              <a:t>atasteofstreams</a:t>
            </a:r>
            <a:r>
              <a:rPr lang="en-US" dirty="0"/>
              <a:t> - </a:t>
            </a:r>
            <a:r>
              <a:rPr lang="en-US" dirty="0" err="1"/>
              <a:t>PartA</a:t>
            </a:r>
            <a:endParaRPr lang="en-CA" dirty="0"/>
          </a:p>
        </p:txBody>
      </p:sp>
    </p:spTree>
    <p:extLst>
      <p:ext uri="{BB962C8B-B14F-4D97-AF65-F5344CB8AC3E}">
        <p14:creationId xmlns:p14="http://schemas.microsoft.com/office/powerpoint/2010/main" val="12436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82B07EC-8114-866F-C691-4C48AB15C1B4}"/>
              </a:ext>
            </a:extLst>
          </p:cNvPr>
          <p:cNvSpPr>
            <a:spLocks noGrp="1"/>
          </p:cNvSpPr>
          <p:nvPr>
            <p:ph type="body" sz="quarter" idx="10"/>
          </p:nvPr>
        </p:nvSpPr>
        <p:spPr/>
        <p:txBody>
          <a:bodyPr/>
          <a:lstStyle/>
          <a:p>
            <a:r>
              <a:rPr lang="en-US" dirty="0"/>
              <a:t>First, what is a Stream?</a:t>
            </a:r>
          </a:p>
          <a:p>
            <a:pPr marL="533386" lvl="1" indent="0">
              <a:buNone/>
            </a:pPr>
            <a:r>
              <a:rPr lang="en-US" sz="3066" i="0" dirty="0">
                <a:effectLst>
                  <a:glow rad="101600">
                    <a:srgbClr val="00FFFF">
                      <a:alpha val="60000"/>
                    </a:srgbClr>
                  </a:glow>
                </a:effectLst>
                <a:latin typeface="Arial" panose="020B0604020202020204" pitchFamily="34" charset="0"/>
                <a:cs typeface="Arial" panose="020B0604020202020204" pitchFamily="34" charset="0"/>
              </a:rPr>
              <a:t>“Java streams enable functional-style operations on streams of elements. A stream is an abstraction of a non-mutable collection of functions applied in some order to the data. A stream is not a collection where you can store elements.”</a:t>
            </a:r>
            <a:endParaRPr lang="en-CA" sz="3066" i="0" dirty="0">
              <a:effectLst>
                <a:glow rad="101600">
                  <a:srgbClr val="00FFFF">
                    <a:alpha val="60000"/>
                  </a:srgbClr>
                </a:glow>
              </a:effectLst>
              <a:latin typeface="Arial" panose="020B0604020202020204" pitchFamily="34" charset="0"/>
              <a:cs typeface="Arial" panose="020B0604020202020204" pitchFamily="34" charset="0"/>
            </a:endParaRPr>
          </a:p>
          <a:p>
            <a:r>
              <a:rPr lang="en-CA" dirty="0"/>
              <a:t>Ok, that didn’t help…</a:t>
            </a:r>
            <a:endParaRPr lang="en-US" dirty="0"/>
          </a:p>
        </p:txBody>
      </p:sp>
      <p:sp>
        <p:nvSpPr>
          <p:cNvPr id="4" name="Title 3">
            <a:extLst>
              <a:ext uri="{FF2B5EF4-FFF2-40B4-BE49-F238E27FC236}">
                <a16:creationId xmlns:a16="http://schemas.microsoft.com/office/drawing/2014/main" id="{858F2858-FB52-95F4-7379-A7D5F73C8E82}"/>
              </a:ext>
            </a:extLst>
          </p:cNvPr>
          <p:cNvSpPr>
            <a:spLocks noGrp="1"/>
          </p:cNvSpPr>
          <p:nvPr>
            <p:ph type="title"/>
          </p:nvPr>
        </p:nvSpPr>
        <p:spPr/>
        <p:txBody>
          <a:bodyPr/>
          <a:lstStyle/>
          <a:p>
            <a:r>
              <a:rPr lang="en-US" dirty="0"/>
              <a:t>OK, we have a fair bit to unpack</a:t>
            </a:r>
            <a:endParaRPr lang="en-CA" dirty="0"/>
          </a:p>
        </p:txBody>
      </p:sp>
      <p:cxnSp>
        <p:nvCxnSpPr>
          <p:cNvPr id="3" name="Straight Arrow Connector 2">
            <a:extLst>
              <a:ext uri="{FF2B5EF4-FFF2-40B4-BE49-F238E27FC236}">
                <a16:creationId xmlns:a16="http://schemas.microsoft.com/office/drawing/2014/main" id="{9276583A-B852-CA6D-25C8-13C52ED9299C}"/>
              </a:ext>
            </a:extLst>
          </p:cNvPr>
          <p:cNvCxnSpPr/>
          <p:nvPr/>
        </p:nvCxnSpPr>
        <p:spPr>
          <a:xfrm flipV="1">
            <a:off x="404602" y="3309642"/>
            <a:ext cx="2581359" cy="2192942"/>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2E1D1F9-197D-26F6-B4A0-1B9CE49650C6}"/>
              </a:ext>
            </a:extLst>
          </p:cNvPr>
          <p:cNvSpPr txBox="1"/>
          <p:nvPr/>
        </p:nvSpPr>
        <p:spPr>
          <a:xfrm>
            <a:off x="0" y="5541068"/>
            <a:ext cx="2971198" cy="369332"/>
          </a:xfrm>
          <a:prstGeom prst="rect">
            <a:avLst/>
          </a:prstGeom>
          <a:noFill/>
        </p:spPr>
        <p:txBody>
          <a:bodyPr wrap="none" rtlCol="0">
            <a:spAutoFit/>
          </a:bodyPr>
          <a:lstStyle/>
          <a:p>
            <a:pPr algn="l"/>
            <a:r>
              <a:rPr lang="en-US" b="1" dirty="0">
                <a:solidFill>
                  <a:schemeClr val="bg1"/>
                </a:solidFill>
                <a:effectLst>
                  <a:glow rad="101600">
                    <a:srgbClr val="FF00FF">
                      <a:alpha val="60000"/>
                    </a:srgbClr>
                  </a:glow>
                </a:effectLst>
              </a:rPr>
              <a:t>Read only (Can’t be changed)</a:t>
            </a:r>
            <a:endParaRPr lang="en-CA" b="1" dirty="0" err="1">
              <a:solidFill>
                <a:schemeClr val="bg1"/>
              </a:solidFill>
              <a:effectLst>
                <a:glow rad="101600">
                  <a:srgbClr val="FF00FF">
                    <a:alpha val="60000"/>
                  </a:srgbClr>
                </a:glow>
              </a:effectLst>
            </a:endParaRPr>
          </a:p>
        </p:txBody>
      </p:sp>
    </p:spTree>
    <p:extLst>
      <p:ext uri="{BB962C8B-B14F-4D97-AF65-F5344CB8AC3E}">
        <p14:creationId xmlns:p14="http://schemas.microsoft.com/office/powerpoint/2010/main" val="161427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90D569-9E47-8F3C-4BB6-673D7761E479}"/>
              </a:ext>
            </a:extLst>
          </p:cNvPr>
          <p:cNvSpPr>
            <a:spLocks noGrp="1"/>
          </p:cNvSpPr>
          <p:nvPr>
            <p:ph type="body" sz="quarter" idx="10"/>
          </p:nvPr>
        </p:nvSpPr>
        <p:spPr/>
        <p:txBody>
          <a:bodyPr>
            <a:normAutofit lnSpcReduction="10000"/>
          </a:bodyPr>
          <a:lstStyle/>
          <a:p>
            <a:pPr>
              <a:buClr>
                <a:srgbClr val="43FC24"/>
              </a:buClr>
              <a:buFont typeface="Wingdings" panose="05000000000000000000" pitchFamily="2" charset="2"/>
              <a:buChar char="ü"/>
            </a:pPr>
            <a:r>
              <a:rPr lang="en-US" dirty="0"/>
              <a:t>Is a structure that is capable of iterating (looping) over each of  its elements </a:t>
            </a:r>
          </a:p>
          <a:p>
            <a:pPr>
              <a:buClr>
                <a:srgbClr val="43FC24"/>
              </a:buClr>
              <a:buFont typeface="Wingdings" panose="05000000000000000000" pitchFamily="2" charset="2"/>
              <a:buChar char="ü"/>
            </a:pPr>
            <a:r>
              <a:rPr lang="en-US" dirty="0"/>
              <a:t>Provides functionality to allow intermediate processing its elements in different ways</a:t>
            </a:r>
          </a:p>
          <a:p>
            <a:pPr>
              <a:buClr>
                <a:srgbClr val="43FC24"/>
              </a:buClr>
              <a:buFont typeface="Wingdings" panose="05000000000000000000" pitchFamily="2" charset="2"/>
              <a:buChar char="ü"/>
            </a:pPr>
            <a:r>
              <a:rPr lang="en-US" dirty="0"/>
              <a:t>Collects the results without ever changing the original structure that the stream was created from</a:t>
            </a:r>
            <a:endParaRPr lang="en-CA" dirty="0"/>
          </a:p>
        </p:txBody>
      </p:sp>
      <p:sp>
        <p:nvSpPr>
          <p:cNvPr id="3" name="Title 2">
            <a:extLst>
              <a:ext uri="{FF2B5EF4-FFF2-40B4-BE49-F238E27FC236}">
                <a16:creationId xmlns:a16="http://schemas.microsoft.com/office/drawing/2014/main" id="{611134C7-ACDD-EB5E-0B6F-78E3760AE5EB}"/>
              </a:ext>
            </a:extLst>
          </p:cNvPr>
          <p:cNvSpPr>
            <a:spLocks noGrp="1"/>
          </p:cNvSpPr>
          <p:nvPr>
            <p:ph type="title"/>
          </p:nvPr>
        </p:nvSpPr>
        <p:spPr/>
        <p:txBody>
          <a:bodyPr/>
          <a:lstStyle/>
          <a:p>
            <a:r>
              <a:rPr lang="en-US" dirty="0"/>
              <a:t>Java Stream</a:t>
            </a:r>
            <a:endParaRPr lang="en-CA" dirty="0"/>
          </a:p>
        </p:txBody>
      </p:sp>
    </p:spTree>
    <p:extLst>
      <p:ext uri="{BB962C8B-B14F-4D97-AF65-F5344CB8AC3E}">
        <p14:creationId xmlns:p14="http://schemas.microsoft.com/office/powerpoint/2010/main" val="350554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B3794F-9B1D-077C-D48C-BA2630A8F8A4}"/>
              </a:ext>
            </a:extLst>
          </p:cNvPr>
          <p:cNvSpPr>
            <a:spLocks noGrp="1"/>
          </p:cNvSpPr>
          <p:nvPr>
            <p:ph type="title"/>
          </p:nvPr>
        </p:nvSpPr>
        <p:spPr/>
        <p:txBody>
          <a:bodyPr/>
          <a:lstStyle/>
          <a:p>
            <a:r>
              <a:rPr lang="en-US" dirty="0"/>
              <a:t>How do we use a Stream?</a:t>
            </a:r>
            <a:endParaRPr lang="en-CA" dirty="0"/>
          </a:p>
        </p:txBody>
      </p:sp>
      <p:sp>
        <p:nvSpPr>
          <p:cNvPr id="9" name="Rectangle 8">
            <a:extLst>
              <a:ext uri="{FF2B5EF4-FFF2-40B4-BE49-F238E27FC236}">
                <a16:creationId xmlns:a16="http://schemas.microsoft.com/office/drawing/2014/main" id="{FB4970E2-CAE2-AF8E-48BB-B777B0D4F041}"/>
              </a:ext>
            </a:extLst>
          </p:cNvPr>
          <p:cNvSpPr/>
          <p:nvPr/>
        </p:nvSpPr>
        <p:spPr>
          <a:xfrm>
            <a:off x="294011" y="5383130"/>
            <a:ext cx="2913133" cy="1345207"/>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Call a terminal operation on the Stream</a:t>
            </a:r>
            <a:endParaRPr lang="en-CA" sz="2800" b="1" dirty="0">
              <a:solidFill>
                <a:schemeClr val="bg1"/>
              </a:solidFill>
              <a:effectLst>
                <a:glow rad="101600">
                  <a:srgbClr val="FF00FF">
                    <a:alpha val="60000"/>
                  </a:srgbClr>
                </a:glow>
              </a:effectLst>
            </a:endParaRPr>
          </a:p>
        </p:txBody>
      </p:sp>
      <p:grpSp>
        <p:nvGrpSpPr>
          <p:cNvPr id="13" name="Group 12">
            <a:extLst>
              <a:ext uri="{FF2B5EF4-FFF2-40B4-BE49-F238E27FC236}">
                <a16:creationId xmlns:a16="http://schemas.microsoft.com/office/drawing/2014/main" id="{8BAB25AB-5E5B-952C-D2E3-8B69FDD3299F}"/>
              </a:ext>
            </a:extLst>
          </p:cNvPr>
          <p:cNvGrpSpPr/>
          <p:nvPr/>
        </p:nvGrpSpPr>
        <p:grpSpPr>
          <a:xfrm>
            <a:off x="1747880" y="2237671"/>
            <a:ext cx="4636737" cy="418168"/>
            <a:chOff x="5348835" y="2072227"/>
            <a:chExt cx="4636737" cy="679065"/>
          </a:xfrm>
        </p:grpSpPr>
        <p:sp>
          <p:nvSpPr>
            <p:cNvPr id="10" name="Rectangle 9">
              <a:extLst>
                <a:ext uri="{FF2B5EF4-FFF2-40B4-BE49-F238E27FC236}">
                  <a16:creationId xmlns:a16="http://schemas.microsoft.com/office/drawing/2014/main" id="{88F57E64-B866-4E31-5AD1-9DD4C370F075}"/>
                </a:ext>
              </a:extLst>
            </p:cNvPr>
            <p:cNvSpPr/>
            <p:nvPr/>
          </p:nvSpPr>
          <p:spPr>
            <a:xfrm>
              <a:off x="6096000" y="2072227"/>
              <a:ext cx="3889572" cy="679065"/>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Non-terminal operation</a:t>
              </a:r>
              <a:endParaRPr lang="en-CA" sz="2800" b="1" dirty="0">
                <a:solidFill>
                  <a:schemeClr val="bg1"/>
                </a:solidFill>
                <a:effectLst>
                  <a:glow rad="101600">
                    <a:srgbClr val="FF00FF">
                      <a:alpha val="60000"/>
                    </a:srgbClr>
                  </a:glow>
                </a:effectLst>
              </a:endParaRPr>
            </a:p>
          </p:txBody>
        </p:sp>
        <p:cxnSp>
          <p:nvCxnSpPr>
            <p:cNvPr id="12" name="Straight Connector 11">
              <a:extLst>
                <a:ext uri="{FF2B5EF4-FFF2-40B4-BE49-F238E27FC236}">
                  <a16:creationId xmlns:a16="http://schemas.microsoft.com/office/drawing/2014/main" id="{6A7B7C21-8EA5-7C3D-1E58-8FC688DEBE2D}"/>
                </a:ext>
              </a:extLst>
            </p:cNvPr>
            <p:cNvCxnSpPr/>
            <p:nvPr/>
          </p:nvCxnSpPr>
          <p:spPr>
            <a:xfrm flipH="1">
              <a:off x="5348835" y="2411759"/>
              <a:ext cx="668034" cy="0"/>
            </a:xfrm>
            <a:prstGeom prst="line">
              <a:avLst/>
            </a:prstGeom>
            <a:ln w="38100">
              <a:solidFill>
                <a:schemeClr val="tx1"/>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A474FBFC-E65E-53AF-AD42-DB282AFB7263}"/>
              </a:ext>
            </a:extLst>
          </p:cNvPr>
          <p:cNvSpPr/>
          <p:nvPr/>
        </p:nvSpPr>
        <p:spPr>
          <a:xfrm>
            <a:off x="294011" y="888197"/>
            <a:ext cx="2913133" cy="995320"/>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Obtain a Stream</a:t>
            </a:r>
            <a:endParaRPr lang="en-CA" sz="2800" b="1" dirty="0">
              <a:solidFill>
                <a:schemeClr val="bg1"/>
              </a:solidFill>
              <a:effectLst>
                <a:glow rad="101600">
                  <a:srgbClr val="FF00FF">
                    <a:alpha val="60000"/>
                  </a:srgbClr>
                </a:glow>
              </a:effectLst>
            </a:endParaRPr>
          </a:p>
        </p:txBody>
      </p:sp>
      <p:grpSp>
        <p:nvGrpSpPr>
          <p:cNvPr id="14" name="Group 13">
            <a:extLst>
              <a:ext uri="{FF2B5EF4-FFF2-40B4-BE49-F238E27FC236}">
                <a16:creationId xmlns:a16="http://schemas.microsoft.com/office/drawing/2014/main" id="{DEDC80F1-4090-D735-A335-CB727DA5F476}"/>
              </a:ext>
            </a:extLst>
          </p:cNvPr>
          <p:cNvGrpSpPr/>
          <p:nvPr/>
        </p:nvGrpSpPr>
        <p:grpSpPr>
          <a:xfrm>
            <a:off x="1747880" y="2921700"/>
            <a:ext cx="4636737" cy="418168"/>
            <a:chOff x="5348835" y="2072227"/>
            <a:chExt cx="4636737" cy="679065"/>
          </a:xfrm>
        </p:grpSpPr>
        <p:sp>
          <p:nvSpPr>
            <p:cNvPr id="15" name="Rectangle 14">
              <a:extLst>
                <a:ext uri="{FF2B5EF4-FFF2-40B4-BE49-F238E27FC236}">
                  <a16:creationId xmlns:a16="http://schemas.microsoft.com/office/drawing/2014/main" id="{30E8B7FD-4100-7AC3-641E-D0D764A76E71}"/>
                </a:ext>
              </a:extLst>
            </p:cNvPr>
            <p:cNvSpPr/>
            <p:nvPr/>
          </p:nvSpPr>
          <p:spPr>
            <a:xfrm>
              <a:off x="6096000" y="2072227"/>
              <a:ext cx="3889572" cy="679065"/>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Non-terminal operation</a:t>
              </a:r>
              <a:endParaRPr lang="en-CA" sz="2800" b="1" dirty="0">
                <a:solidFill>
                  <a:schemeClr val="bg1"/>
                </a:solidFill>
                <a:effectLst>
                  <a:glow rad="101600">
                    <a:srgbClr val="FF00FF">
                      <a:alpha val="60000"/>
                    </a:srgbClr>
                  </a:glow>
                </a:effectLst>
              </a:endParaRPr>
            </a:p>
          </p:txBody>
        </p:sp>
        <p:cxnSp>
          <p:nvCxnSpPr>
            <p:cNvPr id="16" name="Straight Connector 15">
              <a:extLst>
                <a:ext uri="{FF2B5EF4-FFF2-40B4-BE49-F238E27FC236}">
                  <a16:creationId xmlns:a16="http://schemas.microsoft.com/office/drawing/2014/main" id="{82DDDE22-F480-143A-BF2C-3A218ABACE5D}"/>
                </a:ext>
              </a:extLst>
            </p:cNvPr>
            <p:cNvCxnSpPr/>
            <p:nvPr/>
          </p:nvCxnSpPr>
          <p:spPr>
            <a:xfrm flipH="1">
              <a:off x="5348835" y="2411759"/>
              <a:ext cx="668034" cy="0"/>
            </a:xfrm>
            <a:prstGeom prst="line">
              <a:avLst/>
            </a:prstGeom>
            <a:ln w="38100">
              <a:solidFill>
                <a:schemeClr val="tx1"/>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ECF0E93-9C1C-E0C9-44A8-0D9555208EDB}"/>
              </a:ext>
            </a:extLst>
          </p:cNvPr>
          <p:cNvGrpSpPr/>
          <p:nvPr/>
        </p:nvGrpSpPr>
        <p:grpSpPr>
          <a:xfrm>
            <a:off x="1747880" y="4434435"/>
            <a:ext cx="4636737" cy="418168"/>
            <a:chOff x="5348835" y="2072227"/>
            <a:chExt cx="4636737" cy="679065"/>
          </a:xfrm>
        </p:grpSpPr>
        <p:sp>
          <p:nvSpPr>
            <p:cNvPr id="18" name="Rectangle 17">
              <a:extLst>
                <a:ext uri="{FF2B5EF4-FFF2-40B4-BE49-F238E27FC236}">
                  <a16:creationId xmlns:a16="http://schemas.microsoft.com/office/drawing/2014/main" id="{A696643C-2B5F-C5C8-53AE-97338DDC6BDD}"/>
                </a:ext>
              </a:extLst>
            </p:cNvPr>
            <p:cNvSpPr/>
            <p:nvPr/>
          </p:nvSpPr>
          <p:spPr>
            <a:xfrm>
              <a:off x="6096000" y="2072227"/>
              <a:ext cx="3889572" cy="679065"/>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Non-terminal operation</a:t>
              </a:r>
              <a:endParaRPr lang="en-CA" sz="2800" b="1" dirty="0">
                <a:solidFill>
                  <a:schemeClr val="bg1"/>
                </a:solidFill>
                <a:effectLst>
                  <a:glow rad="101600">
                    <a:srgbClr val="FF00FF">
                      <a:alpha val="60000"/>
                    </a:srgbClr>
                  </a:glow>
                </a:effectLst>
              </a:endParaRPr>
            </a:p>
          </p:txBody>
        </p:sp>
        <p:cxnSp>
          <p:nvCxnSpPr>
            <p:cNvPr id="19" name="Straight Connector 18">
              <a:extLst>
                <a:ext uri="{FF2B5EF4-FFF2-40B4-BE49-F238E27FC236}">
                  <a16:creationId xmlns:a16="http://schemas.microsoft.com/office/drawing/2014/main" id="{A67A4B99-9EDD-73A8-8AC5-E00CAB6CF1CB}"/>
                </a:ext>
              </a:extLst>
            </p:cNvPr>
            <p:cNvCxnSpPr/>
            <p:nvPr/>
          </p:nvCxnSpPr>
          <p:spPr>
            <a:xfrm flipH="1">
              <a:off x="5348835" y="2411759"/>
              <a:ext cx="668034" cy="0"/>
            </a:xfrm>
            <a:prstGeom prst="line">
              <a:avLst/>
            </a:prstGeom>
            <a:ln w="38100">
              <a:solidFill>
                <a:schemeClr val="tx1"/>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90425614-5D89-7A3A-7DE2-1ED297E8DC7F}"/>
              </a:ext>
            </a:extLst>
          </p:cNvPr>
          <p:cNvCxnSpPr>
            <a:cxnSpLocks/>
          </p:cNvCxnSpPr>
          <p:nvPr/>
        </p:nvCxnSpPr>
        <p:spPr>
          <a:xfrm>
            <a:off x="1747880" y="1925904"/>
            <a:ext cx="0" cy="3414839"/>
          </a:xfrm>
          <a:prstGeom prst="straightConnector1">
            <a:avLst/>
          </a:prstGeom>
          <a:ln w="57150">
            <a:solidFill>
              <a:schemeClr val="tx1"/>
            </a:solidFill>
            <a:tailEnd type="triangle"/>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47194D-77FD-CC3C-5C25-DA649FCBD4AC}"/>
              </a:ext>
            </a:extLst>
          </p:cNvPr>
          <p:cNvSpPr txBox="1"/>
          <p:nvPr/>
        </p:nvSpPr>
        <p:spPr>
          <a:xfrm rot="16200000">
            <a:off x="3689970" y="3403124"/>
            <a:ext cx="1098378" cy="830997"/>
          </a:xfrm>
          <a:prstGeom prst="rect">
            <a:avLst/>
          </a:prstGeom>
          <a:noFill/>
        </p:spPr>
        <p:txBody>
          <a:bodyPr wrap="none" rtlCol="0">
            <a:spAutoFit/>
          </a:bodyPr>
          <a:lstStyle/>
          <a:p>
            <a:pPr algn="l"/>
            <a:r>
              <a:rPr lang="en-US" sz="4800" b="1" dirty="0">
                <a:effectLst>
                  <a:glow rad="101600">
                    <a:schemeClr val="bg1">
                      <a:alpha val="60000"/>
                    </a:schemeClr>
                  </a:glow>
                </a:effectLst>
              </a:rPr>
              <a:t>. . . </a:t>
            </a:r>
            <a:endParaRPr lang="en-CA" sz="4800" b="1" dirty="0" err="1">
              <a:effectLst>
                <a:glow rad="101600">
                  <a:schemeClr val="bg1">
                    <a:alpha val="60000"/>
                  </a:schemeClr>
                </a:glow>
              </a:effectLst>
            </a:endParaRPr>
          </a:p>
        </p:txBody>
      </p:sp>
      <p:sp>
        <p:nvSpPr>
          <p:cNvPr id="2" name="Right Brace 1">
            <a:extLst>
              <a:ext uri="{FF2B5EF4-FFF2-40B4-BE49-F238E27FC236}">
                <a16:creationId xmlns:a16="http://schemas.microsoft.com/office/drawing/2014/main" id="{BBA98EF5-04F3-B4AF-FA40-7EED95BC70F9}"/>
              </a:ext>
            </a:extLst>
          </p:cNvPr>
          <p:cNvSpPr/>
          <p:nvPr/>
        </p:nvSpPr>
        <p:spPr>
          <a:xfrm>
            <a:off x="7019775" y="948722"/>
            <a:ext cx="238327" cy="5541090"/>
          </a:xfrm>
          <a:prstGeom prst="rightBrace">
            <a:avLst/>
          </a:prstGeom>
          <a:ln w="38100">
            <a:solidFill>
              <a:schemeClr val="bg1"/>
            </a:solidFill>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a:extLst>
              <a:ext uri="{FF2B5EF4-FFF2-40B4-BE49-F238E27FC236}">
                <a16:creationId xmlns:a16="http://schemas.microsoft.com/office/drawing/2014/main" id="{E0D8BC80-21C9-E8CE-66AE-45447D28B6A3}"/>
              </a:ext>
            </a:extLst>
          </p:cNvPr>
          <p:cNvSpPr txBox="1"/>
          <p:nvPr/>
        </p:nvSpPr>
        <p:spPr>
          <a:xfrm>
            <a:off x="7817736" y="1233299"/>
            <a:ext cx="3252997" cy="2585323"/>
          </a:xfrm>
          <a:prstGeom prst="rect">
            <a:avLst/>
          </a:prstGeom>
          <a:noFill/>
        </p:spPr>
        <p:txBody>
          <a:bodyPr wrap="square" rtlCol="0">
            <a:spAutoFit/>
          </a:bodyPr>
          <a:lstStyle/>
          <a:p>
            <a:pPr algn="l"/>
            <a:r>
              <a:rPr lang="en-US" b="1" dirty="0">
                <a:solidFill>
                  <a:schemeClr val="bg1"/>
                </a:solidFill>
                <a:effectLst>
                  <a:glow rad="101600">
                    <a:srgbClr val="FF00FF">
                      <a:alpha val="60000"/>
                    </a:srgbClr>
                  </a:glow>
                </a:effectLst>
              </a:rPr>
              <a:t>We call this a Stream ‘pipeline’</a:t>
            </a:r>
          </a:p>
          <a:p>
            <a:pPr algn="l"/>
            <a:endParaRPr lang="en-US" b="1" dirty="0">
              <a:solidFill>
                <a:schemeClr val="bg1"/>
              </a:solidFill>
            </a:endParaRPr>
          </a:p>
          <a:p>
            <a:pPr marL="285750" indent="-285750" algn="l">
              <a:buFont typeface="Arial" panose="020B0604020202020204" pitchFamily="34" charset="0"/>
              <a:buChar char="•"/>
            </a:pPr>
            <a:r>
              <a:rPr lang="en-US" b="1" dirty="0">
                <a:solidFill>
                  <a:schemeClr val="bg1"/>
                </a:solidFill>
              </a:rPr>
              <a:t>First, we obtain a Stream,</a:t>
            </a:r>
          </a:p>
          <a:p>
            <a:pPr marL="285750" indent="-285750" algn="l">
              <a:buFont typeface="Arial" panose="020B0604020202020204" pitchFamily="34" charset="0"/>
              <a:buChar char="•"/>
            </a:pPr>
            <a:r>
              <a:rPr lang="en-US" b="1" dirty="0">
                <a:solidFill>
                  <a:schemeClr val="bg1"/>
                </a:solidFill>
              </a:rPr>
              <a:t>Then apply as many non-terminal operations as we wish</a:t>
            </a:r>
          </a:p>
          <a:p>
            <a:pPr marL="285750" indent="-285750" algn="l">
              <a:buFont typeface="Arial" panose="020B0604020202020204" pitchFamily="34" charset="0"/>
              <a:buChar char="•"/>
            </a:pPr>
            <a:r>
              <a:rPr lang="en-US" b="1" dirty="0">
                <a:solidFill>
                  <a:schemeClr val="bg1"/>
                </a:solidFill>
              </a:rPr>
              <a:t>Finally, we apply a terminal operation to complete the pipeline</a:t>
            </a:r>
            <a:endParaRPr lang="en-CA" b="1" dirty="0" err="1">
              <a:solidFill>
                <a:schemeClr val="bg1"/>
              </a:solidFill>
            </a:endParaRPr>
          </a:p>
        </p:txBody>
      </p:sp>
      <p:sp>
        <p:nvSpPr>
          <p:cNvPr id="4" name="TextBox 3">
            <a:extLst>
              <a:ext uri="{FF2B5EF4-FFF2-40B4-BE49-F238E27FC236}">
                <a16:creationId xmlns:a16="http://schemas.microsoft.com/office/drawing/2014/main" id="{89B72CC3-BB11-D3D7-7381-4F34F791244F}"/>
              </a:ext>
            </a:extLst>
          </p:cNvPr>
          <p:cNvSpPr txBox="1"/>
          <p:nvPr/>
        </p:nvSpPr>
        <p:spPr>
          <a:xfrm rot="20241806">
            <a:off x="75685" y="3320436"/>
            <a:ext cx="1419748" cy="369332"/>
          </a:xfrm>
          <a:prstGeom prst="rect">
            <a:avLst/>
          </a:prstGeom>
          <a:noFill/>
        </p:spPr>
        <p:txBody>
          <a:bodyPr wrap="none" rtlCol="0">
            <a:spAutoFit/>
          </a:bodyPr>
          <a:lstStyle/>
          <a:p>
            <a:pPr algn="l"/>
            <a:r>
              <a:rPr lang="en-CA" b="1" dirty="0">
                <a:solidFill>
                  <a:schemeClr val="bg1"/>
                </a:solidFill>
                <a:effectLst>
                  <a:glow rad="101600">
                    <a:srgbClr val="00FFFF">
                      <a:alpha val="60000"/>
                    </a:srgbClr>
                  </a:glow>
                </a:effectLst>
              </a:rPr>
              <a:t>transforming</a:t>
            </a:r>
          </a:p>
        </p:txBody>
      </p:sp>
      <p:sp>
        <p:nvSpPr>
          <p:cNvPr id="6" name="TextBox 5">
            <a:extLst>
              <a:ext uri="{FF2B5EF4-FFF2-40B4-BE49-F238E27FC236}">
                <a16:creationId xmlns:a16="http://schemas.microsoft.com/office/drawing/2014/main" id="{BE0FC93C-1BA3-C68B-140A-944EDCB54A26}"/>
              </a:ext>
            </a:extLst>
          </p:cNvPr>
          <p:cNvSpPr txBox="1"/>
          <p:nvPr/>
        </p:nvSpPr>
        <p:spPr>
          <a:xfrm rot="837153">
            <a:off x="311358" y="2727787"/>
            <a:ext cx="933654" cy="369332"/>
          </a:xfrm>
          <a:prstGeom prst="rect">
            <a:avLst/>
          </a:prstGeom>
          <a:noFill/>
        </p:spPr>
        <p:txBody>
          <a:bodyPr wrap="none" rtlCol="0">
            <a:spAutoFit/>
          </a:bodyPr>
          <a:lstStyle>
            <a:defPPr>
              <a:defRPr lang="en-US"/>
            </a:defPPr>
            <a:lvl1pPr>
              <a:defRPr b="1">
                <a:solidFill>
                  <a:schemeClr val="bg1"/>
                </a:solidFill>
                <a:effectLst>
                  <a:glow rad="101600">
                    <a:srgbClr val="00FFFF">
                      <a:alpha val="60000"/>
                    </a:srgbClr>
                  </a:glow>
                </a:effectLst>
              </a:defRPr>
            </a:lvl1pPr>
          </a:lstStyle>
          <a:p>
            <a:r>
              <a:rPr lang="en-CA" dirty="0"/>
              <a:t>filtering</a:t>
            </a:r>
          </a:p>
        </p:txBody>
      </p:sp>
      <p:sp>
        <p:nvSpPr>
          <p:cNvPr id="11" name="TextBox 10">
            <a:extLst>
              <a:ext uri="{FF2B5EF4-FFF2-40B4-BE49-F238E27FC236}">
                <a16:creationId xmlns:a16="http://schemas.microsoft.com/office/drawing/2014/main" id="{C8838428-4E35-2CFE-1CDB-097894FFDDAC}"/>
              </a:ext>
            </a:extLst>
          </p:cNvPr>
          <p:cNvSpPr txBox="1"/>
          <p:nvPr/>
        </p:nvSpPr>
        <p:spPr>
          <a:xfrm rot="19205284">
            <a:off x="524450" y="4294624"/>
            <a:ext cx="471796" cy="369332"/>
          </a:xfrm>
          <a:prstGeom prst="rect">
            <a:avLst/>
          </a:prstGeom>
          <a:noFill/>
        </p:spPr>
        <p:txBody>
          <a:bodyPr wrap="none" rtlCol="0">
            <a:spAutoFit/>
          </a:bodyPr>
          <a:lstStyle/>
          <a:p>
            <a:pPr algn="l"/>
            <a:r>
              <a:rPr lang="en-CA" b="1" dirty="0" err="1">
                <a:solidFill>
                  <a:schemeClr val="bg1"/>
                </a:solidFill>
                <a:effectLst>
                  <a:glow rad="101600">
                    <a:srgbClr val="00FFFF">
                      <a:alpha val="60000"/>
                    </a:srgbClr>
                  </a:glow>
                </a:effectLst>
              </a:rPr>
              <a:t>etc</a:t>
            </a:r>
            <a:endParaRPr lang="en-CA" b="1" dirty="0">
              <a:solidFill>
                <a:schemeClr val="bg1"/>
              </a:solidFill>
              <a:effectLst>
                <a:glow rad="101600">
                  <a:srgbClr val="00FFFF">
                    <a:alpha val="60000"/>
                  </a:srgbClr>
                </a:glow>
              </a:effectLst>
            </a:endParaRPr>
          </a:p>
        </p:txBody>
      </p:sp>
      <p:sp>
        <p:nvSpPr>
          <p:cNvPr id="21" name="TextBox 20">
            <a:extLst>
              <a:ext uri="{FF2B5EF4-FFF2-40B4-BE49-F238E27FC236}">
                <a16:creationId xmlns:a16="http://schemas.microsoft.com/office/drawing/2014/main" id="{CA88CD5B-0B43-6449-A20F-7859C0BE78CB}"/>
              </a:ext>
            </a:extLst>
          </p:cNvPr>
          <p:cNvSpPr txBox="1"/>
          <p:nvPr/>
        </p:nvSpPr>
        <p:spPr>
          <a:xfrm rot="1908989">
            <a:off x="829157" y="3817383"/>
            <a:ext cx="849913" cy="369332"/>
          </a:xfrm>
          <a:prstGeom prst="rect">
            <a:avLst/>
          </a:prstGeom>
          <a:noFill/>
        </p:spPr>
        <p:txBody>
          <a:bodyPr wrap="none" rtlCol="0">
            <a:spAutoFit/>
          </a:bodyPr>
          <a:lstStyle/>
          <a:p>
            <a:pPr algn="l"/>
            <a:r>
              <a:rPr lang="en-CA" b="1" dirty="0">
                <a:solidFill>
                  <a:schemeClr val="bg1"/>
                </a:solidFill>
                <a:effectLst>
                  <a:glow rad="101600">
                    <a:srgbClr val="00FFFF">
                      <a:alpha val="60000"/>
                    </a:srgbClr>
                  </a:glow>
                </a:effectLst>
              </a:rPr>
              <a:t>sorting</a:t>
            </a:r>
          </a:p>
        </p:txBody>
      </p:sp>
      <p:pic>
        <p:nvPicPr>
          <p:cNvPr id="28" name="Picture 27">
            <a:extLst>
              <a:ext uri="{FF2B5EF4-FFF2-40B4-BE49-F238E27FC236}">
                <a16:creationId xmlns:a16="http://schemas.microsoft.com/office/drawing/2014/main" id="{941D93F4-214C-D696-0209-CA5E54269D96}"/>
              </a:ext>
            </a:extLst>
          </p:cNvPr>
          <p:cNvPicPr>
            <a:picLocks noChangeAspect="1"/>
          </p:cNvPicPr>
          <p:nvPr/>
        </p:nvPicPr>
        <p:blipFill>
          <a:blip r:embed="rId2"/>
          <a:stretch>
            <a:fillRect/>
          </a:stretch>
        </p:blipFill>
        <p:spPr>
          <a:xfrm>
            <a:off x="7818138" y="5585599"/>
            <a:ext cx="4079851" cy="904213"/>
          </a:xfrm>
          <a:prstGeom prst="rect">
            <a:avLst/>
          </a:prstGeom>
        </p:spPr>
      </p:pic>
      <p:sp>
        <p:nvSpPr>
          <p:cNvPr id="29" name="TextBox 28">
            <a:extLst>
              <a:ext uri="{FF2B5EF4-FFF2-40B4-BE49-F238E27FC236}">
                <a16:creationId xmlns:a16="http://schemas.microsoft.com/office/drawing/2014/main" id="{17D113A6-9630-B044-BDD9-9C32E45C6260}"/>
              </a:ext>
            </a:extLst>
          </p:cNvPr>
          <p:cNvSpPr txBox="1"/>
          <p:nvPr/>
        </p:nvSpPr>
        <p:spPr>
          <a:xfrm>
            <a:off x="7818138" y="4352043"/>
            <a:ext cx="4079851" cy="1200329"/>
          </a:xfrm>
          <a:prstGeom prst="rect">
            <a:avLst/>
          </a:prstGeom>
          <a:noFill/>
        </p:spPr>
        <p:txBody>
          <a:bodyPr wrap="square" rtlCol="0">
            <a:spAutoFit/>
          </a:bodyPr>
          <a:lstStyle/>
          <a:p>
            <a:pPr algn="l"/>
            <a:r>
              <a:rPr lang="en-US" b="1" dirty="0">
                <a:solidFill>
                  <a:schemeClr val="bg1"/>
                </a:solidFill>
              </a:rPr>
              <a:t>Remember, each ‘lens’ in the pipeline, doesn’t change anything that came before it, and provides a new Stream to the next ‘lens’</a:t>
            </a:r>
            <a:endParaRPr lang="en-CA" b="1" dirty="0" err="1">
              <a:solidFill>
                <a:schemeClr val="bg1"/>
              </a:solidFill>
            </a:endParaRPr>
          </a:p>
        </p:txBody>
      </p:sp>
    </p:spTree>
    <p:extLst>
      <p:ext uri="{BB962C8B-B14F-4D97-AF65-F5344CB8AC3E}">
        <p14:creationId xmlns:p14="http://schemas.microsoft.com/office/powerpoint/2010/main" val="397444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B3794F-9B1D-077C-D48C-BA2630A8F8A4}"/>
              </a:ext>
            </a:extLst>
          </p:cNvPr>
          <p:cNvSpPr>
            <a:spLocks noGrp="1"/>
          </p:cNvSpPr>
          <p:nvPr>
            <p:ph type="title"/>
          </p:nvPr>
        </p:nvSpPr>
        <p:spPr/>
        <p:txBody>
          <a:bodyPr/>
          <a:lstStyle/>
          <a:p>
            <a:r>
              <a:rPr lang="en-US" dirty="0"/>
              <a:t>How do we use a Stream?</a:t>
            </a:r>
            <a:endParaRPr lang="en-CA" dirty="0"/>
          </a:p>
        </p:txBody>
      </p:sp>
      <p:sp>
        <p:nvSpPr>
          <p:cNvPr id="9" name="Rectangle 8">
            <a:extLst>
              <a:ext uri="{FF2B5EF4-FFF2-40B4-BE49-F238E27FC236}">
                <a16:creationId xmlns:a16="http://schemas.microsoft.com/office/drawing/2014/main" id="{FB4970E2-CAE2-AF8E-48BB-B777B0D4F041}"/>
              </a:ext>
            </a:extLst>
          </p:cNvPr>
          <p:cNvSpPr/>
          <p:nvPr/>
        </p:nvSpPr>
        <p:spPr>
          <a:xfrm>
            <a:off x="294011" y="5383130"/>
            <a:ext cx="2913133" cy="1345207"/>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Call a terminal operation on the Stream</a:t>
            </a:r>
            <a:endParaRPr lang="en-CA" sz="2800" b="1" dirty="0">
              <a:solidFill>
                <a:schemeClr val="bg1"/>
              </a:solidFill>
              <a:effectLst>
                <a:glow rad="101600">
                  <a:srgbClr val="FF00FF">
                    <a:alpha val="60000"/>
                  </a:srgbClr>
                </a:glow>
              </a:effectLst>
            </a:endParaRPr>
          </a:p>
        </p:txBody>
      </p:sp>
      <p:grpSp>
        <p:nvGrpSpPr>
          <p:cNvPr id="13" name="Group 12">
            <a:extLst>
              <a:ext uri="{FF2B5EF4-FFF2-40B4-BE49-F238E27FC236}">
                <a16:creationId xmlns:a16="http://schemas.microsoft.com/office/drawing/2014/main" id="{8BAB25AB-5E5B-952C-D2E3-8B69FDD3299F}"/>
              </a:ext>
            </a:extLst>
          </p:cNvPr>
          <p:cNvGrpSpPr/>
          <p:nvPr/>
        </p:nvGrpSpPr>
        <p:grpSpPr>
          <a:xfrm>
            <a:off x="1747880" y="2237671"/>
            <a:ext cx="4636737" cy="418168"/>
            <a:chOff x="5348835" y="2072227"/>
            <a:chExt cx="4636737" cy="679065"/>
          </a:xfrm>
        </p:grpSpPr>
        <p:sp>
          <p:nvSpPr>
            <p:cNvPr id="10" name="Rectangle 9">
              <a:extLst>
                <a:ext uri="{FF2B5EF4-FFF2-40B4-BE49-F238E27FC236}">
                  <a16:creationId xmlns:a16="http://schemas.microsoft.com/office/drawing/2014/main" id="{88F57E64-B866-4E31-5AD1-9DD4C370F075}"/>
                </a:ext>
              </a:extLst>
            </p:cNvPr>
            <p:cNvSpPr/>
            <p:nvPr/>
          </p:nvSpPr>
          <p:spPr>
            <a:xfrm>
              <a:off x="6096000" y="2072227"/>
              <a:ext cx="3889572" cy="679065"/>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Non-terminal operation</a:t>
              </a:r>
              <a:endParaRPr lang="en-CA" sz="2800" b="1" dirty="0">
                <a:solidFill>
                  <a:schemeClr val="bg1"/>
                </a:solidFill>
                <a:effectLst>
                  <a:glow rad="101600">
                    <a:srgbClr val="FF00FF">
                      <a:alpha val="60000"/>
                    </a:srgbClr>
                  </a:glow>
                </a:effectLst>
              </a:endParaRPr>
            </a:p>
          </p:txBody>
        </p:sp>
        <p:cxnSp>
          <p:nvCxnSpPr>
            <p:cNvPr id="12" name="Straight Connector 11">
              <a:extLst>
                <a:ext uri="{FF2B5EF4-FFF2-40B4-BE49-F238E27FC236}">
                  <a16:creationId xmlns:a16="http://schemas.microsoft.com/office/drawing/2014/main" id="{6A7B7C21-8EA5-7C3D-1E58-8FC688DEBE2D}"/>
                </a:ext>
              </a:extLst>
            </p:cNvPr>
            <p:cNvCxnSpPr/>
            <p:nvPr/>
          </p:nvCxnSpPr>
          <p:spPr>
            <a:xfrm flipH="1">
              <a:off x="5348835" y="2411759"/>
              <a:ext cx="668034" cy="0"/>
            </a:xfrm>
            <a:prstGeom prst="line">
              <a:avLst/>
            </a:prstGeom>
            <a:ln w="38100">
              <a:solidFill>
                <a:schemeClr val="tx1"/>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A474FBFC-E65E-53AF-AD42-DB282AFB7263}"/>
              </a:ext>
            </a:extLst>
          </p:cNvPr>
          <p:cNvSpPr/>
          <p:nvPr/>
        </p:nvSpPr>
        <p:spPr>
          <a:xfrm>
            <a:off x="294011" y="888197"/>
            <a:ext cx="2913133" cy="995320"/>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Obtain a Stream</a:t>
            </a:r>
            <a:endParaRPr lang="en-CA" sz="2800" b="1" dirty="0">
              <a:solidFill>
                <a:schemeClr val="bg1"/>
              </a:solidFill>
              <a:effectLst>
                <a:glow rad="101600">
                  <a:srgbClr val="FF00FF">
                    <a:alpha val="60000"/>
                  </a:srgbClr>
                </a:glow>
              </a:effectLst>
            </a:endParaRPr>
          </a:p>
        </p:txBody>
      </p:sp>
      <p:grpSp>
        <p:nvGrpSpPr>
          <p:cNvPr id="14" name="Group 13">
            <a:extLst>
              <a:ext uri="{FF2B5EF4-FFF2-40B4-BE49-F238E27FC236}">
                <a16:creationId xmlns:a16="http://schemas.microsoft.com/office/drawing/2014/main" id="{DEDC80F1-4090-D735-A335-CB727DA5F476}"/>
              </a:ext>
            </a:extLst>
          </p:cNvPr>
          <p:cNvGrpSpPr/>
          <p:nvPr/>
        </p:nvGrpSpPr>
        <p:grpSpPr>
          <a:xfrm>
            <a:off x="1747880" y="2921700"/>
            <a:ext cx="4636737" cy="418168"/>
            <a:chOff x="5348835" y="2072227"/>
            <a:chExt cx="4636737" cy="679065"/>
          </a:xfrm>
        </p:grpSpPr>
        <p:sp>
          <p:nvSpPr>
            <p:cNvPr id="15" name="Rectangle 14">
              <a:extLst>
                <a:ext uri="{FF2B5EF4-FFF2-40B4-BE49-F238E27FC236}">
                  <a16:creationId xmlns:a16="http://schemas.microsoft.com/office/drawing/2014/main" id="{30E8B7FD-4100-7AC3-641E-D0D764A76E71}"/>
                </a:ext>
              </a:extLst>
            </p:cNvPr>
            <p:cNvSpPr/>
            <p:nvPr/>
          </p:nvSpPr>
          <p:spPr>
            <a:xfrm>
              <a:off x="6096000" y="2072227"/>
              <a:ext cx="3889572" cy="679065"/>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Non-terminal operation</a:t>
              </a:r>
              <a:endParaRPr lang="en-CA" sz="2800" b="1" dirty="0">
                <a:solidFill>
                  <a:schemeClr val="bg1"/>
                </a:solidFill>
                <a:effectLst>
                  <a:glow rad="101600">
                    <a:srgbClr val="FF00FF">
                      <a:alpha val="60000"/>
                    </a:srgbClr>
                  </a:glow>
                </a:effectLst>
              </a:endParaRPr>
            </a:p>
          </p:txBody>
        </p:sp>
        <p:cxnSp>
          <p:nvCxnSpPr>
            <p:cNvPr id="16" name="Straight Connector 15">
              <a:extLst>
                <a:ext uri="{FF2B5EF4-FFF2-40B4-BE49-F238E27FC236}">
                  <a16:creationId xmlns:a16="http://schemas.microsoft.com/office/drawing/2014/main" id="{82DDDE22-F480-143A-BF2C-3A218ABACE5D}"/>
                </a:ext>
              </a:extLst>
            </p:cNvPr>
            <p:cNvCxnSpPr/>
            <p:nvPr/>
          </p:nvCxnSpPr>
          <p:spPr>
            <a:xfrm flipH="1">
              <a:off x="5348835" y="2411759"/>
              <a:ext cx="668034" cy="0"/>
            </a:xfrm>
            <a:prstGeom prst="line">
              <a:avLst/>
            </a:prstGeom>
            <a:ln w="38100">
              <a:solidFill>
                <a:schemeClr val="tx1"/>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ECF0E93-9C1C-E0C9-44A8-0D9555208EDB}"/>
              </a:ext>
            </a:extLst>
          </p:cNvPr>
          <p:cNvGrpSpPr/>
          <p:nvPr/>
        </p:nvGrpSpPr>
        <p:grpSpPr>
          <a:xfrm>
            <a:off x="1747880" y="4434435"/>
            <a:ext cx="4636737" cy="418168"/>
            <a:chOff x="5348835" y="2072227"/>
            <a:chExt cx="4636737" cy="679065"/>
          </a:xfrm>
        </p:grpSpPr>
        <p:sp>
          <p:nvSpPr>
            <p:cNvPr id="18" name="Rectangle 17">
              <a:extLst>
                <a:ext uri="{FF2B5EF4-FFF2-40B4-BE49-F238E27FC236}">
                  <a16:creationId xmlns:a16="http://schemas.microsoft.com/office/drawing/2014/main" id="{A696643C-2B5F-C5C8-53AE-97338DDC6BDD}"/>
                </a:ext>
              </a:extLst>
            </p:cNvPr>
            <p:cNvSpPr/>
            <p:nvPr/>
          </p:nvSpPr>
          <p:spPr>
            <a:xfrm>
              <a:off x="6096000" y="2072227"/>
              <a:ext cx="3889572" cy="679065"/>
            </a:xfrm>
            <a:prstGeom prst="rect">
              <a:avLst/>
            </a:prstGeom>
            <a:solidFill>
              <a:schemeClr val="tx1"/>
            </a:solidFill>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effectLst>
                    <a:glow rad="101600">
                      <a:srgbClr val="FF00FF">
                        <a:alpha val="60000"/>
                      </a:srgbClr>
                    </a:glow>
                  </a:effectLst>
                </a:rPr>
                <a:t>Non-terminal operation</a:t>
              </a:r>
              <a:endParaRPr lang="en-CA" sz="2800" b="1" dirty="0">
                <a:solidFill>
                  <a:schemeClr val="bg1"/>
                </a:solidFill>
                <a:effectLst>
                  <a:glow rad="101600">
                    <a:srgbClr val="FF00FF">
                      <a:alpha val="60000"/>
                    </a:srgbClr>
                  </a:glow>
                </a:effectLst>
              </a:endParaRPr>
            </a:p>
          </p:txBody>
        </p:sp>
        <p:cxnSp>
          <p:nvCxnSpPr>
            <p:cNvPr id="19" name="Straight Connector 18">
              <a:extLst>
                <a:ext uri="{FF2B5EF4-FFF2-40B4-BE49-F238E27FC236}">
                  <a16:creationId xmlns:a16="http://schemas.microsoft.com/office/drawing/2014/main" id="{A67A4B99-9EDD-73A8-8AC5-E00CAB6CF1CB}"/>
                </a:ext>
              </a:extLst>
            </p:cNvPr>
            <p:cNvCxnSpPr/>
            <p:nvPr/>
          </p:nvCxnSpPr>
          <p:spPr>
            <a:xfrm flipH="1">
              <a:off x="5348835" y="2411759"/>
              <a:ext cx="668034" cy="0"/>
            </a:xfrm>
            <a:prstGeom prst="line">
              <a:avLst/>
            </a:prstGeom>
            <a:ln w="38100">
              <a:solidFill>
                <a:schemeClr val="tx1"/>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90425614-5D89-7A3A-7DE2-1ED297E8DC7F}"/>
              </a:ext>
            </a:extLst>
          </p:cNvPr>
          <p:cNvCxnSpPr>
            <a:cxnSpLocks/>
          </p:cNvCxnSpPr>
          <p:nvPr/>
        </p:nvCxnSpPr>
        <p:spPr>
          <a:xfrm>
            <a:off x="1747880" y="1925904"/>
            <a:ext cx="0" cy="3414839"/>
          </a:xfrm>
          <a:prstGeom prst="straightConnector1">
            <a:avLst/>
          </a:prstGeom>
          <a:ln w="57150">
            <a:solidFill>
              <a:schemeClr val="tx1"/>
            </a:solidFill>
            <a:tailEnd type="triangle"/>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47194D-77FD-CC3C-5C25-DA649FCBD4AC}"/>
              </a:ext>
            </a:extLst>
          </p:cNvPr>
          <p:cNvSpPr txBox="1"/>
          <p:nvPr/>
        </p:nvSpPr>
        <p:spPr>
          <a:xfrm rot="16200000">
            <a:off x="3689970" y="3403124"/>
            <a:ext cx="1098378" cy="830997"/>
          </a:xfrm>
          <a:prstGeom prst="rect">
            <a:avLst/>
          </a:prstGeom>
          <a:noFill/>
        </p:spPr>
        <p:txBody>
          <a:bodyPr wrap="none" rtlCol="0">
            <a:spAutoFit/>
          </a:bodyPr>
          <a:lstStyle/>
          <a:p>
            <a:pPr algn="l"/>
            <a:r>
              <a:rPr lang="en-US" sz="4800" b="1" dirty="0">
                <a:effectLst>
                  <a:glow rad="101600">
                    <a:schemeClr val="bg1">
                      <a:alpha val="60000"/>
                    </a:schemeClr>
                  </a:glow>
                </a:effectLst>
              </a:rPr>
              <a:t>. . . </a:t>
            </a:r>
            <a:endParaRPr lang="en-CA" sz="4800" b="1" dirty="0" err="1">
              <a:effectLst>
                <a:glow rad="101600">
                  <a:schemeClr val="bg1">
                    <a:alpha val="60000"/>
                  </a:schemeClr>
                </a:glow>
              </a:effectLst>
            </a:endParaRPr>
          </a:p>
        </p:txBody>
      </p:sp>
      <p:pic>
        <p:nvPicPr>
          <p:cNvPr id="6" name="Picture 5">
            <a:extLst>
              <a:ext uri="{FF2B5EF4-FFF2-40B4-BE49-F238E27FC236}">
                <a16:creationId xmlns:a16="http://schemas.microsoft.com/office/drawing/2014/main" id="{03299FF2-3A83-862B-99CA-7F4FFA9386FF}"/>
              </a:ext>
            </a:extLst>
          </p:cNvPr>
          <p:cNvPicPr>
            <a:picLocks noChangeAspect="1"/>
          </p:cNvPicPr>
          <p:nvPr/>
        </p:nvPicPr>
        <p:blipFill>
          <a:blip r:embed="rId2"/>
          <a:stretch>
            <a:fillRect/>
          </a:stretch>
        </p:blipFill>
        <p:spPr>
          <a:xfrm>
            <a:off x="3545340" y="788569"/>
            <a:ext cx="3628571" cy="447619"/>
          </a:xfrm>
          <a:prstGeom prst="rect">
            <a:avLst/>
          </a:prstGeom>
        </p:spPr>
      </p:pic>
      <p:pic>
        <p:nvPicPr>
          <p:cNvPr id="11" name="Picture 10">
            <a:extLst>
              <a:ext uri="{FF2B5EF4-FFF2-40B4-BE49-F238E27FC236}">
                <a16:creationId xmlns:a16="http://schemas.microsoft.com/office/drawing/2014/main" id="{21D199BE-FED1-7363-B291-CAD1603811D2}"/>
              </a:ext>
            </a:extLst>
          </p:cNvPr>
          <p:cNvPicPr>
            <a:picLocks noChangeAspect="1"/>
          </p:cNvPicPr>
          <p:nvPr/>
        </p:nvPicPr>
        <p:blipFill>
          <a:blip r:embed="rId3"/>
          <a:stretch>
            <a:fillRect/>
          </a:stretch>
        </p:blipFill>
        <p:spPr>
          <a:xfrm>
            <a:off x="3545340" y="1384572"/>
            <a:ext cx="2704149" cy="418167"/>
          </a:xfrm>
          <a:prstGeom prst="rect">
            <a:avLst/>
          </a:prstGeom>
        </p:spPr>
      </p:pic>
      <p:pic>
        <p:nvPicPr>
          <p:cNvPr id="22" name="Picture 21">
            <a:extLst>
              <a:ext uri="{FF2B5EF4-FFF2-40B4-BE49-F238E27FC236}">
                <a16:creationId xmlns:a16="http://schemas.microsoft.com/office/drawing/2014/main" id="{F33958BB-A698-6567-7383-7787892FCD93}"/>
              </a:ext>
            </a:extLst>
          </p:cNvPr>
          <p:cNvPicPr>
            <a:picLocks noChangeAspect="1"/>
          </p:cNvPicPr>
          <p:nvPr/>
        </p:nvPicPr>
        <p:blipFill rotWithShape="1">
          <a:blip r:embed="rId4"/>
          <a:srcRect t="20972"/>
          <a:stretch/>
        </p:blipFill>
        <p:spPr>
          <a:xfrm>
            <a:off x="6630798" y="2317811"/>
            <a:ext cx="4314286" cy="301057"/>
          </a:xfrm>
          <a:prstGeom prst="rect">
            <a:avLst/>
          </a:prstGeom>
        </p:spPr>
      </p:pic>
      <p:pic>
        <p:nvPicPr>
          <p:cNvPr id="24" name="Picture 23">
            <a:extLst>
              <a:ext uri="{FF2B5EF4-FFF2-40B4-BE49-F238E27FC236}">
                <a16:creationId xmlns:a16="http://schemas.microsoft.com/office/drawing/2014/main" id="{BC0B58C6-9949-9C68-09E5-B3CE0A396795}"/>
              </a:ext>
            </a:extLst>
          </p:cNvPr>
          <p:cNvPicPr>
            <a:picLocks noChangeAspect="1"/>
          </p:cNvPicPr>
          <p:nvPr/>
        </p:nvPicPr>
        <p:blipFill>
          <a:blip r:embed="rId5"/>
          <a:stretch>
            <a:fillRect/>
          </a:stretch>
        </p:blipFill>
        <p:spPr>
          <a:xfrm>
            <a:off x="6730437" y="2943285"/>
            <a:ext cx="2533333" cy="971429"/>
          </a:xfrm>
          <a:prstGeom prst="rect">
            <a:avLst/>
          </a:prstGeom>
        </p:spPr>
      </p:pic>
      <p:pic>
        <p:nvPicPr>
          <p:cNvPr id="26" name="Picture 25">
            <a:extLst>
              <a:ext uri="{FF2B5EF4-FFF2-40B4-BE49-F238E27FC236}">
                <a16:creationId xmlns:a16="http://schemas.microsoft.com/office/drawing/2014/main" id="{AE983E09-30F5-D66B-83E3-A57E9FF1F5F1}"/>
              </a:ext>
            </a:extLst>
          </p:cNvPr>
          <p:cNvPicPr>
            <a:picLocks noChangeAspect="1"/>
          </p:cNvPicPr>
          <p:nvPr/>
        </p:nvPicPr>
        <p:blipFill>
          <a:blip r:embed="rId6"/>
          <a:stretch>
            <a:fillRect/>
          </a:stretch>
        </p:blipFill>
        <p:spPr>
          <a:xfrm>
            <a:off x="3575012" y="5452417"/>
            <a:ext cx="1888496" cy="418167"/>
          </a:xfrm>
          <a:prstGeom prst="rect">
            <a:avLst/>
          </a:prstGeom>
        </p:spPr>
      </p:pic>
      <p:pic>
        <p:nvPicPr>
          <p:cNvPr id="28" name="Picture 27">
            <a:extLst>
              <a:ext uri="{FF2B5EF4-FFF2-40B4-BE49-F238E27FC236}">
                <a16:creationId xmlns:a16="http://schemas.microsoft.com/office/drawing/2014/main" id="{AF70100A-07F4-77DB-51FE-8233192A852E}"/>
              </a:ext>
            </a:extLst>
          </p:cNvPr>
          <p:cNvPicPr>
            <a:picLocks noChangeAspect="1"/>
          </p:cNvPicPr>
          <p:nvPr/>
        </p:nvPicPr>
        <p:blipFill>
          <a:blip r:embed="rId7"/>
          <a:stretch>
            <a:fillRect/>
          </a:stretch>
        </p:blipFill>
        <p:spPr>
          <a:xfrm>
            <a:off x="3545340" y="6209038"/>
            <a:ext cx="4603340" cy="314514"/>
          </a:xfrm>
          <a:prstGeom prst="rect">
            <a:avLst/>
          </a:prstGeom>
        </p:spPr>
      </p:pic>
      <p:sp>
        <p:nvSpPr>
          <p:cNvPr id="29" name="TextBox 28">
            <a:extLst>
              <a:ext uri="{FF2B5EF4-FFF2-40B4-BE49-F238E27FC236}">
                <a16:creationId xmlns:a16="http://schemas.microsoft.com/office/drawing/2014/main" id="{83A2EA1F-9EA8-F4B5-E092-CFC4072A40D6}"/>
              </a:ext>
            </a:extLst>
          </p:cNvPr>
          <p:cNvSpPr txBox="1"/>
          <p:nvPr/>
        </p:nvSpPr>
        <p:spPr>
          <a:xfrm>
            <a:off x="4182534" y="5661500"/>
            <a:ext cx="944248" cy="646331"/>
          </a:xfrm>
          <a:prstGeom prst="rect">
            <a:avLst/>
          </a:prstGeom>
          <a:noFill/>
        </p:spPr>
        <p:txBody>
          <a:bodyPr wrap="square" rtlCol="0">
            <a:spAutoFit/>
          </a:bodyPr>
          <a:lstStyle/>
          <a:p>
            <a:pPr algn="l"/>
            <a:r>
              <a:rPr lang="en-US" sz="3600" b="1" dirty="0">
                <a:solidFill>
                  <a:schemeClr val="bg1"/>
                </a:solidFill>
                <a:effectLst>
                  <a:glow rad="101600">
                    <a:srgbClr val="00FFFF">
                      <a:alpha val="60000"/>
                    </a:srgbClr>
                  </a:glow>
                </a:effectLst>
              </a:rPr>
              <a:t>OR</a:t>
            </a:r>
            <a:endParaRPr lang="en-CA" sz="3600" b="1" dirty="0" err="1">
              <a:solidFill>
                <a:schemeClr val="bg1"/>
              </a:solidFill>
              <a:effectLst>
                <a:glow rad="101600">
                  <a:srgbClr val="00FFFF">
                    <a:alpha val="60000"/>
                  </a:srgbClr>
                </a:glow>
              </a:effectLst>
            </a:endParaRPr>
          </a:p>
        </p:txBody>
      </p:sp>
      <p:sp>
        <p:nvSpPr>
          <p:cNvPr id="27" name="TextBox 26">
            <a:extLst>
              <a:ext uri="{FF2B5EF4-FFF2-40B4-BE49-F238E27FC236}">
                <a16:creationId xmlns:a16="http://schemas.microsoft.com/office/drawing/2014/main" id="{BE7D634B-2558-E941-2B3E-6038D0CCFC8D}"/>
              </a:ext>
            </a:extLst>
          </p:cNvPr>
          <p:cNvSpPr txBox="1"/>
          <p:nvPr/>
        </p:nvSpPr>
        <p:spPr>
          <a:xfrm rot="20241806">
            <a:off x="75685" y="3320436"/>
            <a:ext cx="1419748" cy="369332"/>
          </a:xfrm>
          <a:prstGeom prst="rect">
            <a:avLst/>
          </a:prstGeom>
          <a:noFill/>
        </p:spPr>
        <p:txBody>
          <a:bodyPr wrap="none" rtlCol="0">
            <a:spAutoFit/>
          </a:bodyPr>
          <a:lstStyle/>
          <a:p>
            <a:pPr algn="l"/>
            <a:r>
              <a:rPr lang="en-CA" b="1" dirty="0">
                <a:solidFill>
                  <a:schemeClr val="bg1"/>
                </a:solidFill>
                <a:effectLst>
                  <a:glow rad="101600">
                    <a:srgbClr val="00FFFF">
                      <a:alpha val="60000"/>
                    </a:srgbClr>
                  </a:glow>
                </a:effectLst>
              </a:rPr>
              <a:t>transforming</a:t>
            </a:r>
          </a:p>
        </p:txBody>
      </p:sp>
      <p:sp>
        <p:nvSpPr>
          <p:cNvPr id="30" name="TextBox 29">
            <a:extLst>
              <a:ext uri="{FF2B5EF4-FFF2-40B4-BE49-F238E27FC236}">
                <a16:creationId xmlns:a16="http://schemas.microsoft.com/office/drawing/2014/main" id="{31150961-2041-B753-9A01-D916CC24FCD1}"/>
              </a:ext>
            </a:extLst>
          </p:cNvPr>
          <p:cNvSpPr txBox="1"/>
          <p:nvPr/>
        </p:nvSpPr>
        <p:spPr>
          <a:xfrm rot="837153">
            <a:off x="311358" y="2727787"/>
            <a:ext cx="933654" cy="369332"/>
          </a:xfrm>
          <a:prstGeom prst="rect">
            <a:avLst/>
          </a:prstGeom>
          <a:noFill/>
        </p:spPr>
        <p:txBody>
          <a:bodyPr wrap="none" rtlCol="0">
            <a:spAutoFit/>
          </a:bodyPr>
          <a:lstStyle>
            <a:defPPr>
              <a:defRPr lang="en-US"/>
            </a:defPPr>
            <a:lvl1pPr>
              <a:defRPr b="1">
                <a:solidFill>
                  <a:schemeClr val="bg1"/>
                </a:solidFill>
                <a:effectLst>
                  <a:glow rad="101600">
                    <a:srgbClr val="00FFFF">
                      <a:alpha val="60000"/>
                    </a:srgbClr>
                  </a:glow>
                </a:effectLst>
              </a:defRPr>
            </a:lvl1pPr>
          </a:lstStyle>
          <a:p>
            <a:r>
              <a:rPr lang="en-CA" dirty="0"/>
              <a:t>filtering</a:t>
            </a:r>
          </a:p>
        </p:txBody>
      </p:sp>
      <p:sp>
        <p:nvSpPr>
          <p:cNvPr id="31" name="TextBox 30">
            <a:extLst>
              <a:ext uri="{FF2B5EF4-FFF2-40B4-BE49-F238E27FC236}">
                <a16:creationId xmlns:a16="http://schemas.microsoft.com/office/drawing/2014/main" id="{81CDB58F-4C61-C7AA-9C35-2ACB87043439}"/>
              </a:ext>
            </a:extLst>
          </p:cNvPr>
          <p:cNvSpPr txBox="1"/>
          <p:nvPr/>
        </p:nvSpPr>
        <p:spPr>
          <a:xfrm rot="19205284">
            <a:off x="524450" y="4294624"/>
            <a:ext cx="471796" cy="369332"/>
          </a:xfrm>
          <a:prstGeom prst="rect">
            <a:avLst/>
          </a:prstGeom>
          <a:noFill/>
        </p:spPr>
        <p:txBody>
          <a:bodyPr wrap="none" rtlCol="0">
            <a:spAutoFit/>
          </a:bodyPr>
          <a:lstStyle/>
          <a:p>
            <a:pPr algn="l"/>
            <a:r>
              <a:rPr lang="en-CA" b="1" dirty="0" err="1">
                <a:solidFill>
                  <a:schemeClr val="bg1"/>
                </a:solidFill>
                <a:effectLst>
                  <a:glow rad="101600">
                    <a:srgbClr val="00FFFF">
                      <a:alpha val="60000"/>
                    </a:srgbClr>
                  </a:glow>
                </a:effectLst>
              </a:rPr>
              <a:t>etc</a:t>
            </a:r>
            <a:endParaRPr lang="en-CA" b="1" dirty="0">
              <a:solidFill>
                <a:schemeClr val="bg1"/>
              </a:solidFill>
              <a:effectLst>
                <a:glow rad="101600">
                  <a:srgbClr val="00FFFF">
                    <a:alpha val="60000"/>
                  </a:srgbClr>
                </a:glow>
              </a:effectLst>
            </a:endParaRPr>
          </a:p>
        </p:txBody>
      </p:sp>
      <p:sp>
        <p:nvSpPr>
          <p:cNvPr id="32" name="TextBox 31">
            <a:extLst>
              <a:ext uri="{FF2B5EF4-FFF2-40B4-BE49-F238E27FC236}">
                <a16:creationId xmlns:a16="http://schemas.microsoft.com/office/drawing/2014/main" id="{127EA504-0B06-33A8-D842-9233EB033740}"/>
              </a:ext>
            </a:extLst>
          </p:cNvPr>
          <p:cNvSpPr txBox="1"/>
          <p:nvPr/>
        </p:nvSpPr>
        <p:spPr>
          <a:xfrm rot="1908989">
            <a:off x="829157" y="3817383"/>
            <a:ext cx="849913" cy="369332"/>
          </a:xfrm>
          <a:prstGeom prst="rect">
            <a:avLst/>
          </a:prstGeom>
          <a:noFill/>
        </p:spPr>
        <p:txBody>
          <a:bodyPr wrap="none" rtlCol="0">
            <a:spAutoFit/>
          </a:bodyPr>
          <a:lstStyle/>
          <a:p>
            <a:pPr algn="l"/>
            <a:r>
              <a:rPr lang="en-CA" b="1" dirty="0">
                <a:solidFill>
                  <a:schemeClr val="bg1"/>
                </a:solidFill>
                <a:effectLst>
                  <a:glow rad="101600">
                    <a:srgbClr val="00FFFF">
                      <a:alpha val="60000"/>
                    </a:srgbClr>
                  </a:glow>
                </a:effectLst>
              </a:rPr>
              <a:t>sorting</a:t>
            </a:r>
          </a:p>
        </p:txBody>
      </p:sp>
    </p:spTree>
    <p:extLst>
      <p:ext uri="{BB962C8B-B14F-4D97-AF65-F5344CB8AC3E}">
        <p14:creationId xmlns:p14="http://schemas.microsoft.com/office/powerpoint/2010/main" val="229100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1000"/>
                                        <p:tgtEl>
                                          <p:spTgt spid="29"/>
                                        </p:tgtEl>
                                      </p:cBhvr>
                                    </p:animEffect>
                                    <p:anim calcmode="lin" valueType="num">
                                      <p:cBhvr>
                                        <p:cTn id="37" dur="1000" fill="hold"/>
                                        <p:tgtEl>
                                          <p:spTgt spid="29"/>
                                        </p:tgtEl>
                                        <p:attrNameLst>
                                          <p:attrName>ppt_x</p:attrName>
                                        </p:attrNameLst>
                                      </p:cBhvr>
                                      <p:tavLst>
                                        <p:tav tm="0">
                                          <p:val>
                                            <p:strVal val="#ppt_x"/>
                                          </p:val>
                                        </p:tav>
                                        <p:tav tm="100000">
                                          <p:val>
                                            <p:strVal val="#ppt_x"/>
                                          </p:val>
                                        </p:tav>
                                      </p:tavLst>
                                    </p:anim>
                                    <p:anim calcmode="lin" valueType="num">
                                      <p:cBhvr>
                                        <p:cTn id="38" dur="1000" fill="hold"/>
                                        <p:tgtEl>
                                          <p:spTgt spid="2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652846-A51B-8AF6-731D-56FE06574C75}"/>
              </a:ext>
            </a:extLst>
          </p:cNvPr>
          <p:cNvSpPr>
            <a:spLocks noGrp="1"/>
          </p:cNvSpPr>
          <p:nvPr>
            <p:ph type="title"/>
          </p:nvPr>
        </p:nvSpPr>
        <p:spPr>
          <a:xfrm>
            <a:off x="539705" y="51611"/>
            <a:ext cx="10972800" cy="1143000"/>
          </a:xfrm>
        </p:spPr>
        <p:txBody>
          <a:bodyPr>
            <a:normAutofit fontScale="90000"/>
          </a:bodyPr>
          <a:lstStyle/>
          <a:p>
            <a:r>
              <a:rPr lang="en-CA" dirty="0"/>
              <a:t>We can add as many  non-terminal operations as we like </a:t>
            </a:r>
          </a:p>
        </p:txBody>
      </p:sp>
      <p:sp>
        <p:nvSpPr>
          <p:cNvPr id="4" name="Text Placeholder 4">
            <a:extLst>
              <a:ext uri="{FF2B5EF4-FFF2-40B4-BE49-F238E27FC236}">
                <a16:creationId xmlns:a16="http://schemas.microsoft.com/office/drawing/2014/main" id="{4D0140F0-8668-B743-4E4C-6AC9F7503DBA}"/>
              </a:ext>
            </a:extLst>
          </p:cNvPr>
          <p:cNvSpPr txBox="1">
            <a:spLocks/>
          </p:cNvSpPr>
          <p:nvPr/>
        </p:nvSpPr>
        <p:spPr>
          <a:xfrm>
            <a:off x="4729498" y="1456349"/>
            <a:ext cx="3989629" cy="4870560"/>
          </a:xfrm>
          <a:prstGeom prst="rect">
            <a:avLst/>
          </a:prstGeom>
        </p:spPr>
        <p:txBody>
          <a:bodyPr vert="horz" lIns="91440" tIns="45720" rIns="91440" bIns="45720" rtlCol="0">
            <a:normAutofit fontScale="92500" lnSpcReduction="10000"/>
          </a:bodyPr>
          <a:lst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dirty="0"/>
              <a:t>filter()</a:t>
            </a:r>
          </a:p>
          <a:p>
            <a:r>
              <a:rPr lang="en-CA" dirty="0"/>
              <a:t>map()</a:t>
            </a:r>
          </a:p>
          <a:p>
            <a:r>
              <a:rPr lang="en-CA" dirty="0"/>
              <a:t>distinct()</a:t>
            </a:r>
          </a:p>
          <a:p>
            <a:r>
              <a:rPr lang="en-CA" dirty="0"/>
              <a:t>limit()</a:t>
            </a:r>
          </a:p>
          <a:p>
            <a:r>
              <a:rPr lang="en-CA" sz="4400" dirty="0"/>
              <a:t>sorted()</a:t>
            </a:r>
          </a:p>
          <a:p>
            <a:r>
              <a:rPr lang="en-CA" dirty="0" err="1">
                <a:solidFill>
                  <a:schemeClr val="bg1">
                    <a:lumMod val="50000"/>
                  </a:schemeClr>
                </a:solidFill>
              </a:rPr>
              <a:t>flatMap</a:t>
            </a:r>
            <a:r>
              <a:rPr lang="en-CA" dirty="0">
                <a:solidFill>
                  <a:schemeClr val="bg1">
                    <a:lumMod val="50000"/>
                  </a:schemeClr>
                </a:solidFill>
              </a:rPr>
              <a:t>()</a:t>
            </a:r>
          </a:p>
          <a:p>
            <a:r>
              <a:rPr lang="en-CA" sz="4200" dirty="0">
                <a:solidFill>
                  <a:schemeClr val="bg1">
                    <a:lumMod val="50000"/>
                  </a:schemeClr>
                </a:solidFill>
              </a:rPr>
              <a:t>peek()</a:t>
            </a:r>
          </a:p>
        </p:txBody>
      </p:sp>
    </p:spTree>
    <p:extLst>
      <p:ext uri="{BB962C8B-B14F-4D97-AF65-F5344CB8AC3E}">
        <p14:creationId xmlns:p14="http://schemas.microsoft.com/office/powerpoint/2010/main" val="651966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DB053E-4866-BD38-3446-B06C9E293660}"/>
              </a:ext>
            </a:extLst>
          </p:cNvPr>
          <p:cNvSpPr>
            <a:spLocks noGrp="1"/>
          </p:cNvSpPr>
          <p:nvPr>
            <p:ph type="body" sz="quarter" idx="10"/>
          </p:nvPr>
        </p:nvSpPr>
        <p:spPr>
          <a:xfrm>
            <a:off x="998008" y="1132265"/>
            <a:ext cx="10195984" cy="5932081"/>
          </a:xfrm>
        </p:spPr>
        <p:txBody>
          <a:bodyPr>
            <a:normAutofit fontScale="77500" lnSpcReduction="20000"/>
          </a:bodyPr>
          <a:lstStyle/>
          <a:p>
            <a:pPr>
              <a:spcBef>
                <a:spcPts val="0"/>
              </a:spcBef>
              <a:spcAft>
                <a:spcPts val="1200"/>
              </a:spcAft>
            </a:pPr>
            <a:r>
              <a:rPr lang="en-US" dirty="0"/>
              <a:t>An immutable object is </a:t>
            </a:r>
            <a:r>
              <a:rPr lang="en-US" dirty="0">
                <a:effectLst>
                  <a:glow rad="101600">
                    <a:srgbClr val="FF00FF">
                      <a:alpha val="60000"/>
                    </a:srgbClr>
                  </a:glow>
                  <a:outerShdw blurRad="38100" dist="38100" dir="2700000" algn="tl">
                    <a:srgbClr val="000000">
                      <a:alpha val="43137"/>
                    </a:srgbClr>
                  </a:outerShdw>
                </a:effectLst>
              </a:rPr>
              <a:t>read only</a:t>
            </a:r>
            <a:r>
              <a:rPr lang="en-US" dirty="0"/>
              <a:t>!</a:t>
            </a:r>
          </a:p>
          <a:p>
            <a:pPr>
              <a:spcBef>
                <a:spcPts val="0"/>
              </a:spcBef>
              <a:spcAft>
                <a:spcPts val="1200"/>
              </a:spcAft>
            </a:pPr>
            <a:r>
              <a:rPr lang="en-US" dirty="0"/>
              <a:t>It can’t be changed after it is instantiated </a:t>
            </a:r>
          </a:p>
          <a:p>
            <a:pPr>
              <a:spcBef>
                <a:spcPts val="0"/>
              </a:spcBef>
              <a:spcAft>
                <a:spcPts val="1200"/>
              </a:spcAft>
            </a:pPr>
            <a:r>
              <a:rPr lang="en-US" sz="4300" dirty="0">
                <a:effectLst>
                  <a:glow rad="101600">
                    <a:srgbClr val="43FC24">
                      <a:alpha val="60000"/>
                    </a:srgbClr>
                  </a:glow>
                  <a:outerShdw blurRad="38100" dist="38100" dir="2700000" algn="tl">
                    <a:srgbClr val="000000">
                      <a:alpha val="43137"/>
                    </a:srgbClr>
                  </a:outerShdw>
                </a:effectLst>
              </a:rPr>
              <a:t>There are two big advantages to Immutable objects:</a:t>
            </a:r>
          </a:p>
          <a:p>
            <a:pPr lvl="1">
              <a:spcBef>
                <a:spcPts val="0"/>
              </a:spcBef>
              <a:spcAft>
                <a:spcPts val="1200"/>
              </a:spcAft>
              <a:buClr>
                <a:srgbClr val="43FC24"/>
              </a:buClr>
              <a:buFont typeface="Wingdings" panose="05000000000000000000" pitchFamily="2" charset="2"/>
              <a:buChar char="ü"/>
            </a:pPr>
            <a:r>
              <a:rPr lang="en-US" sz="4300" b="0" dirty="0"/>
              <a:t>Multi-threading - Since the internal state of an immutable object remains constant in time, we can share it safely among multiple threads.</a:t>
            </a:r>
          </a:p>
          <a:p>
            <a:pPr lvl="1">
              <a:spcBef>
                <a:spcPts val="0"/>
              </a:spcBef>
              <a:spcAft>
                <a:spcPts val="1200"/>
              </a:spcAft>
              <a:buClr>
                <a:srgbClr val="43FC24"/>
              </a:buClr>
              <a:buFont typeface="Wingdings" panose="05000000000000000000" pitchFamily="2" charset="2"/>
              <a:buChar char="ü"/>
            </a:pPr>
            <a:r>
              <a:rPr lang="en-US" sz="4300" b="0" dirty="0"/>
              <a:t>We can also use it freely, and none of the objects referencing it will notice any difference, we can say that immutable objects are side-effects free.</a:t>
            </a:r>
          </a:p>
          <a:p>
            <a:pPr>
              <a:spcBef>
                <a:spcPts val="0"/>
              </a:spcBef>
              <a:spcAft>
                <a:spcPts val="1200"/>
              </a:spcAft>
            </a:pPr>
            <a:r>
              <a:rPr lang="en-US" dirty="0">
                <a:effectLst>
                  <a:glow rad="101600">
                    <a:srgbClr val="43FC24">
                      <a:alpha val="60000"/>
                    </a:srgbClr>
                  </a:glow>
                  <a:outerShdw blurRad="38100" dist="38100" dir="2700000" algn="tl">
                    <a:srgbClr val="000000">
                      <a:alpha val="43137"/>
                    </a:srgbClr>
                  </a:outerShdw>
                </a:effectLst>
              </a:rPr>
              <a:t>A good rule of thumb is that, when possible, make everything that can be immutable!</a:t>
            </a:r>
            <a:endParaRPr lang="en-CA" dirty="0">
              <a:effectLst>
                <a:glow rad="101600">
                  <a:srgbClr val="43FC24">
                    <a:alpha val="60000"/>
                  </a:srgbClr>
                </a:glow>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8A58810C-71FD-C283-53C4-7671D7E27088}"/>
              </a:ext>
            </a:extLst>
          </p:cNvPr>
          <p:cNvSpPr>
            <a:spLocks noGrp="1"/>
          </p:cNvSpPr>
          <p:nvPr>
            <p:ph type="title"/>
          </p:nvPr>
        </p:nvSpPr>
        <p:spPr/>
        <p:txBody>
          <a:bodyPr/>
          <a:lstStyle/>
          <a:p>
            <a:r>
              <a:rPr lang="en-US" dirty="0"/>
              <a:t>Immutable Objects</a:t>
            </a:r>
            <a:endParaRPr lang="en-CA" dirty="0"/>
          </a:p>
        </p:txBody>
      </p:sp>
    </p:spTree>
    <p:extLst>
      <p:ext uri="{BB962C8B-B14F-4D97-AF65-F5344CB8AC3E}">
        <p14:creationId xmlns:p14="http://schemas.microsoft.com/office/powerpoint/2010/main" val="3637062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F67B45-86F5-5142-7AE1-55E2BA7D1076}"/>
              </a:ext>
            </a:extLst>
          </p:cNvPr>
          <p:cNvPicPr>
            <a:picLocks noChangeAspect="1"/>
          </p:cNvPicPr>
          <p:nvPr/>
        </p:nvPicPr>
        <p:blipFill>
          <a:blip r:embed="rId3"/>
          <a:stretch>
            <a:fillRect/>
          </a:stretch>
        </p:blipFill>
        <p:spPr>
          <a:xfrm>
            <a:off x="1791640" y="5299622"/>
            <a:ext cx="5209524" cy="1295238"/>
          </a:xfrm>
          <a:prstGeom prst="rect">
            <a:avLst/>
          </a:prstGeom>
        </p:spPr>
      </p:pic>
      <p:sp>
        <p:nvSpPr>
          <p:cNvPr id="2" name="Text Placeholder 1">
            <a:extLst>
              <a:ext uri="{FF2B5EF4-FFF2-40B4-BE49-F238E27FC236}">
                <a16:creationId xmlns:a16="http://schemas.microsoft.com/office/drawing/2014/main" id="{967F1366-34AC-3195-B7E3-24D2AC1980F2}"/>
              </a:ext>
            </a:extLst>
          </p:cNvPr>
          <p:cNvSpPr>
            <a:spLocks noGrp="1"/>
          </p:cNvSpPr>
          <p:nvPr>
            <p:ph type="body" sz="quarter" idx="10"/>
          </p:nvPr>
        </p:nvSpPr>
        <p:spPr>
          <a:xfrm>
            <a:off x="998008" y="1304841"/>
            <a:ext cx="10195984" cy="5450416"/>
          </a:xfrm>
        </p:spPr>
        <p:txBody>
          <a:bodyPr/>
          <a:lstStyle/>
          <a:p>
            <a:r>
              <a:rPr lang="en-US" dirty="0"/>
              <a:t>Spoiler Alert:  We don’t!</a:t>
            </a:r>
          </a:p>
          <a:p>
            <a:r>
              <a:rPr lang="en-US" dirty="0"/>
              <a:t>Each non-terminal operation returns a new Stream*</a:t>
            </a:r>
            <a:endParaRPr lang="en-CA" dirty="0"/>
          </a:p>
        </p:txBody>
      </p:sp>
      <p:sp>
        <p:nvSpPr>
          <p:cNvPr id="3" name="Title 2">
            <a:extLst>
              <a:ext uri="{FF2B5EF4-FFF2-40B4-BE49-F238E27FC236}">
                <a16:creationId xmlns:a16="http://schemas.microsoft.com/office/drawing/2014/main" id="{4D0923B3-1F43-48C0-0BB8-F1BA9AFE7391}"/>
              </a:ext>
            </a:extLst>
          </p:cNvPr>
          <p:cNvSpPr>
            <a:spLocks noGrp="1"/>
          </p:cNvSpPr>
          <p:nvPr>
            <p:ph type="title"/>
          </p:nvPr>
        </p:nvSpPr>
        <p:spPr>
          <a:xfrm>
            <a:off x="609600" y="161841"/>
            <a:ext cx="10972800" cy="1143000"/>
          </a:xfrm>
        </p:spPr>
        <p:txBody>
          <a:bodyPr>
            <a:normAutofit fontScale="90000"/>
          </a:bodyPr>
          <a:lstStyle/>
          <a:p>
            <a:r>
              <a:rPr lang="en-US" dirty="0"/>
              <a:t>How can we just keep adding in new non-terminal operations to the stream? </a:t>
            </a:r>
            <a:endParaRPr lang="en-CA" dirty="0"/>
          </a:p>
        </p:txBody>
      </p:sp>
      <p:grpSp>
        <p:nvGrpSpPr>
          <p:cNvPr id="11" name="Group 10">
            <a:extLst>
              <a:ext uri="{FF2B5EF4-FFF2-40B4-BE49-F238E27FC236}">
                <a16:creationId xmlns:a16="http://schemas.microsoft.com/office/drawing/2014/main" id="{63858C51-6A27-2A98-FF95-A7C68B2D6F08}"/>
              </a:ext>
            </a:extLst>
          </p:cNvPr>
          <p:cNvGrpSpPr/>
          <p:nvPr/>
        </p:nvGrpSpPr>
        <p:grpSpPr>
          <a:xfrm>
            <a:off x="79562" y="4013819"/>
            <a:ext cx="11926322" cy="766346"/>
            <a:chOff x="79562" y="4143123"/>
            <a:chExt cx="11926322" cy="766346"/>
          </a:xfrm>
        </p:grpSpPr>
        <p:pic>
          <p:nvPicPr>
            <p:cNvPr id="6" name="Picture 5">
              <a:extLst>
                <a:ext uri="{FF2B5EF4-FFF2-40B4-BE49-F238E27FC236}">
                  <a16:creationId xmlns:a16="http://schemas.microsoft.com/office/drawing/2014/main" id="{33AFD7C7-153F-D39D-4B48-B8A13585A121}"/>
                </a:ext>
              </a:extLst>
            </p:cNvPr>
            <p:cNvPicPr>
              <a:picLocks noChangeAspect="1"/>
            </p:cNvPicPr>
            <p:nvPr/>
          </p:nvPicPr>
          <p:blipFill rotWithShape="1">
            <a:blip r:embed="rId4"/>
            <a:srcRect r="86738"/>
            <a:stretch/>
          </p:blipFill>
          <p:spPr>
            <a:xfrm>
              <a:off x="234322" y="4143124"/>
              <a:ext cx="2119713" cy="766345"/>
            </a:xfrm>
            <a:prstGeom prst="rect">
              <a:avLst/>
            </a:prstGeom>
          </p:spPr>
        </p:pic>
        <p:pic>
          <p:nvPicPr>
            <p:cNvPr id="5" name="Picture 4">
              <a:extLst>
                <a:ext uri="{FF2B5EF4-FFF2-40B4-BE49-F238E27FC236}">
                  <a16:creationId xmlns:a16="http://schemas.microsoft.com/office/drawing/2014/main" id="{B8947A93-92E3-784B-0B3B-3ED36CD4E1E1}"/>
                </a:ext>
              </a:extLst>
            </p:cNvPr>
            <p:cNvPicPr>
              <a:picLocks noChangeAspect="1"/>
            </p:cNvPicPr>
            <p:nvPr/>
          </p:nvPicPr>
          <p:blipFill rotWithShape="1">
            <a:blip r:embed="rId4"/>
            <a:srcRect l="34816"/>
            <a:stretch/>
          </p:blipFill>
          <p:spPr>
            <a:xfrm>
              <a:off x="1587020" y="4143124"/>
              <a:ext cx="10418864" cy="766345"/>
            </a:xfrm>
            <a:prstGeom prst="rect">
              <a:avLst/>
            </a:prstGeom>
          </p:spPr>
        </p:pic>
        <p:sp>
          <p:nvSpPr>
            <p:cNvPr id="7" name="Oval 6">
              <a:extLst>
                <a:ext uri="{FF2B5EF4-FFF2-40B4-BE49-F238E27FC236}">
                  <a16:creationId xmlns:a16="http://schemas.microsoft.com/office/drawing/2014/main" id="{B7725755-A57A-64ED-6D89-A0DB86756D90}"/>
                </a:ext>
              </a:extLst>
            </p:cNvPr>
            <p:cNvSpPr/>
            <p:nvPr/>
          </p:nvSpPr>
          <p:spPr>
            <a:xfrm>
              <a:off x="79562" y="4143123"/>
              <a:ext cx="1836892" cy="55859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 name="TextBox 7">
            <a:extLst>
              <a:ext uri="{FF2B5EF4-FFF2-40B4-BE49-F238E27FC236}">
                <a16:creationId xmlns:a16="http://schemas.microsoft.com/office/drawing/2014/main" id="{E9639BD1-A6E7-9014-21CE-D0082C25716D}"/>
              </a:ext>
            </a:extLst>
          </p:cNvPr>
          <p:cNvSpPr txBox="1"/>
          <p:nvPr/>
        </p:nvSpPr>
        <p:spPr>
          <a:xfrm>
            <a:off x="4967130" y="2798000"/>
            <a:ext cx="7126835" cy="954107"/>
          </a:xfrm>
          <a:prstGeom prst="rect">
            <a:avLst/>
          </a:prstGeom>
          <a:noFill/>
        </p:spPr>
        <p:txBody>
          <a:bodyPr wrap="square" rtlCol="0">
            <a:spAutoFit/>
          </a:bodyPr>
          <a:lstStyle/>
          <a:p>
            <a:pPr algn="l"/>
            <a:r>
              <a:rPr lang="en-US" b="1" dirty="0">
                <a:solidFill>
                  <a:schemeClr val="bg1"/>
                </a:solidFill>
              </a:rPr>
              <a:t>* And remember, when we say returns a new Stream, what we are really saying is that it is returning the address of a new Stream object so we can use  </a:t>
            </a:r>
            <a:r>
              <a:rPr lang="en-US" sz="2000" b="1" dirty="0">
                <a:solidFill>
                  <a:schemeClr val="bg1"/>
                </a:solidFill>
              </a:rPr>
              <a:t> </a:t>
            </a:r>
            <a:r>
              <a:rPr lang="en-US" b="1" dirty="0">
                <a:solidFill>
                  <a:schemeClr val="bg1"/>
                </a:solidFill>
              </a:rPr>
              <a:t>  (dot notation) to call any method in the new Stream object</a:t>
            </a:r>
            <a:endParaRPr lang="en-CA" b="1" dirty="0" err="1">
              <a:solidFill>
                <a:schemeClr val="bg1"/>
              </a:solidFill>
            </a:endParaRPr>
          </a:p>
        </p:txBody>
      </p:sp>
      <p:sp>
        <p:nvSpPr>
          <p:cNvPr id="10" name="Oval 9">
            <a:extLst>
              <a:ext uri="{FF2B5EF4-FFF2-40B4-BE49-F238E27FC236}">
                <a16:creationId xmlns:a16="http://schemas.microsoft.com/office/drawing/2014/main" id="{E139F9CE-DFD3-3FEC-358D-C15DC32577A7}"/>
              </a:ext>
            </a:extLst>
          </p:cNvPr>
          <p:cNvSpPr/>
          <p:nvPr/>
        </p:nvSpPr>
        <p:spPr>
          <a:xfrm>
            <a:off x="5452578" y="3508006"/>
            <a:ext cx="129473" cy="129473"/>
          </a:xfrm>
          <a:prstGeom prst="ellipse">
            <a:avLst/>
          </a:prstGeom>
          <a:solidFill>
            <a:schemeClr val="bg1"/>
          </a:solidFill>
          <a:effectLst>
            <a:glow rad="101600">
              <a:srgbClr val="FF00FF">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02DB106D-51F4-C4A8-96D3-2BF75BC987AE}"/>
              </a:ext>
            </a:extLst>
          </p:cNvPr>
          <p:cNvSpPr txBox="1"/>
          <p:nvPr/>
        </p:nvSpPr>
        <p:spPr>
          <a:xfrm>
            <a:off x="7808444" y="5794442"/>
            <a:ext cx="3894030" cy="646331"/>
          </a:xfrm>
          <a:prstGeom prst="rect">
            <a:avLst/>
          </a:prstGeom>
          <a:noFill/>
        </p:spPr>
        <p:txBody>
          <a:bodyPr wrap="square" rtlCol="0">
            <a:spAutoFit/>
          </a:bodyPr>
          <a:lstStyle/>
          <a:p>
            <a:pPr algn="l"/>
            <a:r>
              <a:rPr lang="en-CA" b="1" dirty="0">
                <a:solidFill>
                  <a:schemeClr val="bg1"/>
                </a:solidFill>
              </a:rPr>
              <a:t>Returns a Stream </a:t>
            </a:r>
          </a:p>
          <a:p>
            <a:pPr algn="l"/>
            <a:r>
              <a:rPr lang="en-CA" b="1" dirty="0">
                <a:solidFill>
                  <a:schemeClr val="bg1"/>
                </a:solidFill>
              </a:rPr>
              <a:t>(previous Streams are immutable)</a:t>
            </a:r>
          </a:p>
        </p:txBody>
      </p:sp>
      <p:cxnSp>
        <p:nvCxnSpPr>
          <p:cNvPr id="14" name="Straight Arrow Connector 13">
            <a:extLst>
              <a:ext uri="{FF2B5EF4-FFF2-40B4-BE49-F238E27FC236}">
                <a16:creationId xmlns:a16="http://schemas.microsoft.com/office/drawing/2014/main" id="{4D7877B2-8DFB-8E71-363C-77552AEEB0B3}"/>
              </a:ext>
            </a:extLst>
          </p:cNvPr>
          <p:cNvCxnSpPr>
            <a:cxnSpLocks/>
            <a:stCxn id="12" idx="1"/>
          </p:cNvCxnSpPr>
          <p:nvPr/>
        </p:nvCxnSpPr>
        <p:spPr>
          <a:xfrm flipH="1" flipV="1">
            <a:off x="6853382" y="5427968"/>
            <a:ext cx="955062" cy="689640"/>
          </a:xfrm>
          <a:prstGeom prst="straightConnector1">
            <a:avLst/>
          </a:prstGeom>
          <a:ln w="38100">
            <a:solidFill>
              <a:schemeClr val="bg1"/>
            </a:solidFill>
            <a:tailEnd type="triangle"/>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0B2DD6-61B5-147F-DF59-FDB5CB662EA4}"/>
              </a:ext>
            </a:extLst>
          </p:cNvPr>
          <p:cNvCxnSpPr>
            <a:cxnSpLocks/>
            <a:stCxn id="12" idx="1"/>
          </p:cNvCxnSpPr>
          <p:nvPr/>
        </p:nvCxnSpPr>
        <p:spPr>
          <a:xfrm flipH="1" flipV="1">
            <a:off x="6719247" y="5702604"/>
            <a:ext cx="1089197" cy="415004"/>
          </a:xfrm>
          <a:prstGeom prst="straightConnector1">
            <a:avLst/>
          </a:prstGeom>
          <a:ln w="38100">
            <a:solidFill>
              <a:schemeClr val="bg1"/>
            </a:solidFill>
            <a:tailEnd type="triangle"/>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12BF15-4EC4-10EA-C97C-ECDDE8DC806F}"/>
              </a:ext>
            </a:extLst>
          </p:cNvPr>
          <p:cNvCxnSpPr>
            <a:cxnSpLocks/>
            <a:stCxn id="12" idx="1"/>
          </p:cNvCxnSpPr>
          <p:nvPr/>
        </p:nvCxnSpPr>
        <p:spPr>
          <a:xfrm flipH="1" flipV="1">
            <a:off x="4967130" y="6030291"/>
            <a:ext cx="2841314" cy="87317"/>
          </a:xfrm>
          <a:prstGeom prst="straightConnector1">
            <a:avLst/>
          </a:prstGeom>
          <a:ln w="38100">
            <a:solidFill>
              <a:schemeClr val="bg1"/>
            </a:solidFill>
            <a:tailEnd type="triangle"/>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AA058F1-C1FF-09F9-BFA7-E2BDEC365EFF}"/>
              </a:ext>
            </a:extLst>
          </p:cNvPr>
          <p:cNvCxnSpPr>
            <a:cxnSpLocks/>
            <a:stCxn id="12" idx="1"/>
          </p:cNvCxnSpPr>
          <p:nvPr/>
        </p:nvCxnSpPr>
        <p:spPr>
          <a:xfrm flipH="1">
            <a:off x="4849091" y="6117608"/>
            <a:ext cx="2959353" cy="132559"/>
          </a:xfrm>
          <a:prstGeom prst="straightConnector1">
            <a:avLst/>
          </a:prstGeom>
          <a:ln w="38100">
            <a:solidFill>
              <a:schemeClr val="bg1"/>
            </a:solidFill>
            <a:tailEnd type="triangle"/>
          </a:ln>
          <a:effectLst>
            <a:glow rad="101600">
              <a:srgbClr val="00FFFF">
                <a:alpha val="60000"/>
              </a:srgbClr>
            </a:glow>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442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36D922-DC01-15A0-088F-3183162AEB0D}"/>
              </a:ext>
            </a:extLst>
          </p:cNvPr>
          <p:cNvSpPr>
            <a:spLocks noGrp="1"/>
          </p:cNvSpPr>
          <p:nvPr>
            <p:ph type="title"/>
          </p:nvPr>
        </p:nvSpPr>
        <p:spPr/>
        <p:txBody>
          <a:bodyPr/>
          <a:lstStyle/>
          <a:p>
            <a:r>
              <a:rPr lang="en-CA" dirty="0"/>
              <a:t>We have only 1 terminal operation</a:t>
            </a:r>
          </a:p>
        </p:txBody>
      </p:sp>
      <p:sp>
        <p:nvSpPr>
          <p:cNvPr id="4" name="Text Placeholder 3">
            <a:extLst>
              <a:ext uri="{FF2B5EF4-FFF2-40B4-BE49-F238E27FC236}">
                <a16:creationId xmlns:a16="http://schemas.microsoft.com/office/drawing/2014/main" id="{325E60AD-B29F-99D8-7259-7176C5EB01E7}"/>
              </a:ext>
            </a:extLst>
          </p:cNvPr>
          <p:cNvSpPr txBox="1">
            <a:spLocks/>
          </p:cNvSpPr>
          <p:nvPr/>
        </p:nvSpPr>
        <p:spPr>
          <a:xfrm>
            <a:off x="4478627" y="1135660"/>
            <a:ext cx="3672315" cy="5179522"/>
          </a:xfrm>
          <a:prstGeom prst="rect">
            <a:avLst/>
          </a:prstGeom>
        </p:spPr>
        <p:txBody>
          <a:bodyPr vert="horz" lIns="91440" tIns="45720" rIns="91440" bIns="45720" rtlCol="0">
            <a:normAutofit fontScale="62500" lnSpcReduction="20000"/>
          </a:bodyPr>
          <a:lstStyle>
            <a:lvl1pPr marL="457189" indent="-457189" algn="l" defTabSz="1219170" rtl="0" eaLnBrk="1" latinLnBrk="0" hangingPunct="1">
              <a:spcBef>
                <a:spcPct val="20000"/>
              </a:spcBef>
              <a:buFont typeface="Arial" pitchFamily="34" charset="0"/>
              <a:buChar char="•"/>
              <a:defRPr sz="42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1pPr>
            <a:lvl2pPr marL="990575" indent="-380990" algn="l" defTabSz="1219170" rtl="0" eaLnBrk="1" latinLnBrk="0" hangingPunct="1">
              <a:spcBef>
                <a:spcPct val="20000"/>
              </a:spcBef>
              <a:buFont typeface="Arial" pitchFamily="34" charset="0"/>
              <a:buChar char="–"/>
              <a:defRPr sz="3733"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2pPr>
            <a:lvl3pPr marL="1523962" indent="-304792" algn="l" defTabSz="1219170" rtl="0" eaLnBrk="1" latinLnBrk="0" hangingPunct="1">
              <a:spcBef>
                <a:spcPct val="20000"/>
              </a:spcBef>
              <a:buFont typeface="Arial" pitchFamily="34" charset="0"/>
              <a:buChar char="•"/>
              <a:defRPr sz="3200"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3pPr>
            <a:lvl4pPr marL="2133547"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4pPr>
            <a:lvl5pPr marL="2743131" indent="-304792" algn="l" defTabSz="1219170" rtl="0" eaLnBrk="1" latinLnBrk="0" hangingPunct="1">
              <a:spcBef>
                <a:spcPct val="20000"/>
              </a:spcBef>
              <a:buFont typeface="Arial" pitchFamily="34" charset="0"/>
              <a:buChar char="»"/>
              <a:defRPr sz="2667" b="1" kern="1200">
                <a:solidFill>
                  <a:schemeClr val="bg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err="1"/>
              <a:t>forEach</a:t>
            </a:r>
            <a:r>
              <a:rPr lang="en-US" dirty="0"/>
              <a:t>()</a:t>
            </a:r>
          </a:p>
          <a:p>
            <a:r>
              <a:rPr lang="en-US" dirty="0"/>
              <a:t>collect()</a:t>
            </a:r>
          </a:p>
          <a:p>
            <a:r>
              <a:rPr lang="en-US" dirty="0"/>
              <a:t>count()</a:t>
            </a:r>
          </a:p>
          <a:p>
            <a:r>
              <a:rPr lang="en-US" dirty="0" err="1"/>
              <a:t>findFirst</a:t>
            </a:r>
            <a:r>
              <a:rPr lang="en-US" dirty="0"/>
              <a:t>()</a:t>
            </a:r>
          </a:p>
          <a:p>
            <a:r>
              <a:rPr lang="en-US" sz="4000" dirty="0"/>
              <a:t>min()</a:t>
            </a:r>
          </a:p>
          <a:p>
            <a:r>
              <a:rPr lang="en-US" sz="4000" dirty="0"/>
              <a:t>max()</a:t>
            </a:r>
          </a:p>
          <a:p>
            <a:r>
              <a:rPr lang="en-US" dirty="0" err="1">
                <a:solidFill>
                  <a:schemeClr val="bg1">
                    <a:lumMod val="65000"/>
                  </a:schemeClr>
                </a:solidFill>
              </a:rPr>
              <a:t>toArray</a:t>
            </a:r>
            <a:r>
              <a:rPr lang="en-US" dirty="0">
                <a:solidFill>
                  <a:schemeClr val="bg1">
                    <a:lumMod val="65000"/>
                  </a:schemeClr>
                </a:solidFill>
              </a:rPr>
              <a:t>()</a:t>
            </a:r>
            <a:endParaRPr lang="en-CA" dirty="0">
              <a:solidFill>
                <a:schemeClr val="bg1">
                  <a:lumMod val="65000"/>
                </a:schemeClr>
              </a:solidFill>
            </a:endParaRPr>
          </a:p>
          <a:p>
            <a:r>
              <a:rPr lang="en-US" dirty="0" err="1">
                <a:solidFill>
                  <a:schemeClr val="bg1">
                    <a:lumMod val="65000"/>
                  </a:schemeClr>
                </a:solidFill>
              </a:rPr>
              <a:t>anyMatch</a:t>
            </a:r>
            <a:r>
              <a:rPr lang="en-US" dirty="0">
                <a:solidFill>
                  <a:schemeClr val="bg1">
                    <a:lumMod val="65000"/>
                  </a:schemeClr>
                </a:solidFill>
              </a:rPr>
              <a:t>()</a:t>
            </a:r>
          </a:p>
          <a:p>
            <a:r>
              <a:rPr lang="en-US" dirty="0" err="1">
                <a:solidFill>
                  <a:schemeClr val="bg1">
                    <a:lumMod val="65000"/>
                  </a:schemeClr>
                </a:solidFill>
              </a:rPr>
              <a:t>allMatch</a:t>
            </a:r>
            <a:r>
              <a:rPr lang="en-US" dirty="0">
                <a:solidFill>
                  <a:schemeClr val="bg1">
                    <a:lumMod val="65000"/>
                  </a:schemeClr>
                </a:solidFill>
              </a:rPr>
              <a:t>()</a:t>
            </a:r>
          </a:p>
          <a:p>
            <a:r>
              <a:rPr lang="en-US" dirty="0" err="1">
                <a:solidFill>
                  <a:schemeClr val="bg1">
                    <a:lumMod val="65000"/>
                  </a:schemeClr>
                </a:solidFill>
              </a:rPr>
              <a:t>noneMatch</a:t>
            </a:r>
            <a:r>
              <a:rPr lang="en-US" dirty="0">
                <a:solidFill>
                  <a:schemeClr val="bg1">
                    <a:lumMod val="65000"/>
                  </a:schemeClr>
                </a:solidFill>
              </a:rPr>
              <a:t>()</a:t>
            </a:r>
          </a:p>
          <a:p>
            <a:r>
              <a:rPr lang="en-US" sz="4300" dirty="0" err="1">
                <a:solidFill>
                  <a:schemeClr val="bg1">
                    <a:lumMod val="65000"/>
                  </a:schemeClr>
                </a:solidFill>
              </a:rPr>
              <a:t>findAny</a:t>
            </a:r>
            <a:r>
              <a:rPr lang="en-US" sz="4300" dirty="0">
                <a:solidFill>
                  <a:schemeClr val="bg1">
                    <a:lumMod val="65000"/>
                  </a:schemeClr>
                </a:solidFill>
              </a:rPr>
              <a:t>()</a:t>
            </a:r>
          </a:p>
          <a:p>
            <a:r>
              <a:rPr lang="en-US" sz="4300" dirty="0">
                <a:solidFill>
                  <a:schemeClr val="bg1">
                    <a:lumMod val="65000"/>
                  </a:schemeClr>
                </a:solidFill>
              </a:rPr>
              <a:t>reduce()</a:t>
            </a:r>
          </a:p>
        </p:txBody>
      </p:sp>
    </p:spTree>
    <p:extLst>
      <p:ext uri="{BB962C8B-B14F-4D97-AF65-F5344CB8AC3E}">
        <p14:creationId xmlns:p14="http://schemas.microsoft.com/office/powerpoint/2010/main" val="1872222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406CF0-00F1-7B5E-568C-AF90F651193B}"/>
              </a:ext>
            </a:extLst>
          </p:cNvPr>
          <p:cNvSpPr>
            <a:spLocks noGrp="1"/>
          </p:cNvSpPr>
          <p:nvPr>
            <p:ph type="title"/>
          </p:nvPr>
        </p:nvSpPr>
        <p:spPr/>
        <p:txBody>
          <a:bodyPr/>
          <a:lstStyle/>
          <a:p>
            <a:r>
              <a:rPr lang="en-CA" dirty="0"/>
              <a:t>Yourturn1-Part A</a:t>
            </a:r>
          </a:p>
        </p:txBody>
      </p:sp>
      <p:sp>
        <p:nvSpPr>
          <p:cNvPr id="5" name="TextBox 4">
            <a:extLst>
              <a:ext uri="{FF2B5EF4-FFF2-40B4-BE49-F238E27FC236}">
                <a16:creationId xmlns:a16="http://schemas.microsoft.com/office/drawing/2014/main" id="{9FDD89E1-CE30-40F8-B58E-A984F2F62E45}"/>
              </a:ext>
            </a:extLst>
          </p:cNvPr>
          <p:cNvSpPr txBox="1"/>
          <p:nvPr/>
        </p:nvSpPr>
        <p:spPr>
          <a:xfrm>
            <a:off x="11100620" y="6331975"/>
            <a:ext cx="930063" cy="369332"/>
          </a:xfrm>
          <a:prstGeom prst="rect">
            <a:avLst/>
          </a:prstGeom>
          <a:noFill/>
        </p:spPr>
        <p:txBody>
          <a:bodyPr wrap="none" rtlCol="0">
            <a:spAutoFit/>
          </a:bodyPr>
          <a:lstStyle/>
          <a:p>
            <a:pPr algn="l"/>
            <a:r>
              <a:rPr lang="en-CA" b="1" dirty="0">
                <a:solidFill>
                  <a:schemeClr val="bg1"/>
                </a:solidFill>
              </a:rPr>
              <a:t>10 mins</a:t>
            </a:r>
          </a:p>
        </p:txBody>
      </p:sp>
    </p:spTree>
    <p:extLst>
      <p:ext uri="{BB962C8B-B14F-4D97-AF65-F5344CB8AC3E}">
        <p14:creationId xmlns:p14="http://schemas.microsoft.com/office/powerpoint/2010/main" val="3495639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D6A710-2B30-3807-9B66-F79062170426}"/>
              </a:ext>
            </a:extLst>
          </p:cNvPr>
          <p:cNvSpPr>
            <a:spLocks noGrp="1"/>
          </p:cNvSpPr>
          <p:nvPr>
            <p:ph type="body" sz="quarter" idx="10"/>
          </p:nvPr>
        </p:nvSpPr>
        <p:spPr/>
        <p:txBody>
          <a:bodyPr/>
          <a:lstStyle/>
          <a:p>
            <a:r>
              <a:rPr lang="en-CA" dirty="0"/>
              <a:t>We already know everything that is needed to understand how Streams work!</a:t>
            </a:r>
          </a:p>
          <a:p>
            <a:pPr lvl="1">
              <a:buClr>
                <a:srgbClr val="43FC24"/>
              </a:buClr>
              <a:buFont typeface="Wingdings" panose="05000000000000000000" pitchFamily="2" charset="2"/>
              <a:buChar char="ü"/>
            </a:pPr>
            <a:r>
              <a:rPr lang="en-CA" dirty="0"/>
              <a:t> </a:t>
            </a:r>
            <a:r>
              <a:rPr lang="en-CA" dirty="0">
                <a:effectLst>
                  <a:glow rad="101600">
                    <a:srgbClr val="43FC24">
                      <a:alpha val="60000"/>
                    </a:srgbClr>
                  </a:glow>
                  <a:outerShdw blurRad="38100" dist="38100" dir="2700000" algn="tl">
                    <a:srgbClr val="000000">
                      <a:alpha val="43137"/>
                    </a:srgbClr>
                  </a:outerShdw>
                </a:effectLst>
              </a:rPr>
              <a:t>Anonymous classes</a:t>
            </a:r>
          </a:p>
          <a:p>
            <a:pPr lvl="1">
              <a:buClr>
                <a:srgbClr val="43FC24"/>
              </a:buClr>
              <a:buFont typeface="Wingdings" panose="05000000000000000000" pitchFamily="2" charset="2"/>
              <a:buChar char="ü"/>
            </a:pPr>
            <a:r>
              <a:rPr lang="en-CA" dirty="0">
                <a:effectLst>
                  <a:glow rad="101600">
                    <a:srgbClr val="43FC24">
                      <a:alpha val="60000"/>
                    </a:srgbClr>
                  </a:glow>
                  <a:outerShdw blurRad="38100" dist="38100" dir="2700000" algn="tl">
                    <a:srgbClr val="000000">
                      <a:alpha val="43137"/>
                    </a:srgbClr>
                  </a:outerShdw>
                </a:effectLst>
              </a:rPr>
              <a:t> Functional </a:t>
            </a:r>
            <a:r>
              <a:rPr lang="en-CA" dirty="0" err="1">
                <a:effectLst>
                  <a:glow rad="101600">
                    <a:srgbClr val="43FC24">
                      <a:alpha val="60000"/>
                    </a:srgbClr>
                  </a:glow>
                  <a:outerShdw blurRad="38100" dist="38100" dir="2700000" algn="tl">
                    <a:srgbClr val="000000">
                      <a:alpha val="43137"/>
                    </a:srgbClr>
                  </a:outerShdw>
                </a:effectLst>
              </a:rPr>
              <a:t>Intefaces</a:t>
            </a:r>
            <a:endParaRPr lang="en-CA" dirty="0">
              <a:effectLst>
                <a:glow rad="101600">
                  <a:srgbClr val="43FC24">
                    <a:alpha val="60000"/>
                  </a:srgbClr>
                </a:glow>
                <a:outerShdw blurRad="38100" dist="38100" dir="2700000" algn="tl">
                  <a:srgbClr val="000000">
                    <a:alpha val="43137"/>
                  </a:srgbClr>
                </a:outerShdw>
              </a:effectLst>
            </a:endParaRPr>
          </a:p>
          <a:p>
            <a:pPr lvl="1">
              <a:buClr>
                <a:srgbClr val="43FC24"/>
              </a:buClr>
              <a:buFont typeface="Wingdings" panose="05000000000000000000" pitchFamily="2" charset="2"/>
              <a:buChar char="ü"/>
            </a:pPr>
            <a:r>
              <a:rPr lang="en-CA" dirty="0"/>
              <a:t> </a:t>
            </a:r>
            <a:r>
              <a:rPr lang="en-CA" dirty="0">
                <a:effectLst>
                  <a:glow rad="101600">
                    <a:srgbClr val="43FC24">
                      <a:alpha val="60000"/>
                    </a:srgbClr>
                  </a:glow>
                  <a:outerShdw blurRad="38100" dist="38100" dir="2700000" algn="tl">
                    <a:srgbClr val="000000">
                      <a:alpha val="43137"/>
                    </a:srgbClr>
                  </a:outerShdw>
                </a:effectLst>
              </a:rPr>
              <a:t>Lambdas</a:t>
            </a:r>
          </a:p>
          <a:p>
            <a:pPr lvl="1">
              <a:buClr>
                <a:srgbClr val="43FC24"/>
              </a:buClr>
              <a:buFont typeface="Wingdings" panose="05000000000000000000" pitchFamily="2" charset="2"/>
              <a:buChar char="ü"/>
            </a:pPr>
            <a:r>
              <a:rPr lang="en-CA" dirty="0"/>
              <a:t> </a:t>
            </a:r>
            <a:r>
              <a:rPr lang="en-CA" dirty="0" err="1">
                <a:effectLst>
                  <a:glow rad="101600">
                    <a:srgbClr val="43FC24">
                      <a:alpha val="60000"/>
                    </a:srgbClr>
                  </a:glow>
                  <a:outerShdw blurRad="38100" dist="38100" dir="2700000" algn="tl">
                    <a:srgbClr val="000000">
                      <a:alpha val="43137"/>
                    </a:srgbClr>
                  </a:outerShdw>
                </a:effectLst>
              </a:rPr>
              <a:t>Syntatic</a:t>
            </a:r>
            <a:r>
              <a:rPr lang="en-CA" dirty="0">
                <a:effectLst>
                  <a:glow rad="101600">
                    <a:srgbClr val="43FC24">
                      <a:alpha val="60000"/>
                    </a:srgbClr>
                  </a:glow>
                  <a:outerShdw blurRad="38100" dist="38100" dir="2700000" algn="tl">
                    <a:srgbClr val="000000">
                      <a:alpha val="43137"/>
                    </a:srgbClr>
                  </a:outerShdw>
                </a:effectLst>
              </a:rPr>
              <a:t> Sugar</a:t>
            </a:r>
          </a:p>
        </p:txBody>
      </p:sp>
      <p:sp>
        <p:nvSpPr>
          <p:cNvPr id="3" name="Title 2">
            <a:extLst>
              <a:ext uri="{FF2B5EF4-FFF2-40B4-BE49-F238E27FC236}">
                <a16:creationId xmlns:a16="http://schemas.microsoft.com/office/drawing/2014/main" id="{8D302695-BC66-C5A4-4D50-AA96FF81BD23}"/>
              </a:ext>
            </a:extLst>
          </p:cNvPr>
          <p:cNvSpPr>
            <a:spLocks noGrp="1"/>
          </p:cNvSpPr>
          <p:nvPr>
            <p:ph type="title"/>
          </p:nvPr>
        </p:nvSpPr>
        <p:spPr/>
        <p:txBody>
          <a:bodyPr/>
          <a:lstStyle/>
          <a:p>
            <a:r>
              <a:rPr lang="en-CA" dirty="0"/>
              <a:t>Here’s the thing – It isn’t magic!</a:t>
            </a:r>
          </a:p>
        </p:txBody>
      </p:sp>
      <p:pic>
        <p:nvPicPr>
          <p:cNvPr id="1026" name="Picture 2" descr="BBC World Service - The Evidence, How magic tricks reveal how we think">
            <a:extLst>
              <a:ext uri="{FF2B5EF4-FFF2-40B4-BE49-F238E27FC236}">
                <a16:creationId xmlns:a16="http://schemas.microsoft.com/office/drawing/2014/main" id="{558BBDA7-095D-B4F6-F53E-B2620E219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265" y="3782962"/>
            <a:ext cx="5466735" cy="3075038"/>
          </a:xfrm>
          <a:prstGeom prst="cloud">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512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CF36D1-F62E-4CE4-E321-0EC8028264BA}"/>
              </a:ext>
            </a:extLst>
          </p:cNvPr>
          <p:cNvSpPr>
            <a:spLocks noGrp="1"/>
          </p:cNvSpPr>
          <p:nvPr>
            <p:ph type="title"/>
          </p:nvPr>
        </p:nvSpPr>
        <p:spPr>
          <a:xfrm>
            <a:off x="530469" y="137496"/>
            <a:ext cx="10972800" cy="1143000"/>
          </a:xfrm>
        </p:spPr>
        <p:txBody>
          <a:bodyPr>
            <a:normAutofit fontScale="90000"/>
          </a:bodyPr>
          <a:lstStyle/>
          <a:p>
            <a:r>
              <a:rPr lang="en-US" dirty="0"/>
              <a:t>OK, but how does it WORK?  What has it got to do with functional interfaces?</a:t>
            </a:r>
            <a:endParaRPr lang="en-CA" dirty="0"/>
          </a:p>
        </p:txBody>
      </p:sp>
      <p:pic>
        <p:nvPicPr>
          <p:cNvPr id="5" name="Picture 4">
            <a:extLst>
              <a:ext uri="{FF2B5EF4-FFF2-40B4-BE49-F238E27FC236}">
                <a16:creationId xmlns:a16="http://schemas.microsoft.com/office/drawing/2014/main" id="{D11BED31-70FA-DC04-BC11-0FCBC19B0A95}"/>
              </a:ext>
            </a:extLst>
          </p:cNvPr>
          <p:cNvPicPr>
            <a:picLocks noChangeAspect="1"/>
          </p:cNvPicPr>
          <p:nvPr/>
        </p:nvPicPr>
        <p:blipFill rotWithShape="1">
          <a:blip r:embed="rId2"/>
          <a:srcRect r="27013" b="58181"/>
          <a:stretch/>
        </p:blipFill>
        <p:spPr>
          <a:xfrm>
            <a:off x="331925" y="1419707"/>
            <a:ext cx="7424342" cy="3453232"/>
          </a:xfrm>
          <a:prstGeom prst="rect">
            <a:avLst/>
          </a:prstGeom>
          <a:ln>
            <a:solidFill>
              <a:schemeClr val="tx1"/>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75B0B1F7-2E66-4E89-4F9D-6DD15C1AFDDF}"/>
              </a:ext>
            </a:extLst>
          </p:cNvPr>
          <p:cNvPicPr>
            <a:picLocks noChangeAspect="1"/>
          </p:cNvPicPr>
          <p:nvPr/>
        </p:nvPicPr>
        <p:blipFill rotWithShape="1">
          <a:blip r:embed="rId2"/>
          <a:srcRect t="52163"/>
          <a:stretch/>
        </p:blipFill>
        <p:spPr>
          <a:xfrm>
            <a:off x="2943712" y="3146323"/>
            <a:ext cx="8878302" cy="3447690"/>
          </a:xfrm>
          <a:prstGeom prst="rect">
            <a:avLst/>
          </a:prstGeom>
          <a:ln>
            <a:solidFill>
              <a:schemeClr val="tx1"/>
            </a:solid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ACFE09FB-FA18-D8CD-DECA-6ACB358E793D}"/>
              </a:ext>
            </a:extLst>
          </p:cNvPr>
          <p:cNvSpPr txBox="1"/>
          <p:nvPr/>
        </p:nvSpPr>
        <p:spPr>
          <a:xfrm>
            <a:off x="8369209" y="1567191"/>
            <a:ext cx="3452805" cy="1015663"/>
          </a:xfrm>
          <a:prstGeom prst="rect">
            <a:avLst/>
          </a:prstGeom>
          <a:noFill/>
        </p:spPr>
        <p:txBody>
          <a:bodyPr wrap="none" rtlCol="0">
            <a:spAutoFit/>
          </a:bodyPr>
          <a:lstStyle/>
          <a:p>
            <a:pPr algn="l"/>
            <a:r>
              <a:rPr lang="en-CA" b="1" dirty="0">
                <a:solidFill>
                  <a:schemeClr val="bg1"/>
                </a:solidFill>
              </a:rPr>
              <a:t>Let’s look at…</a:t>
            </a:r>
          </a:p>
          <a:p>
            <a:pPr algn="l"/>
            <a:endParaRPr lang="en-CA" b="1" dirty="0">
              <a:solidFill>
                <a:schemeClr val="bg1"/>
              </a:solidFill>
            </a:endParaRPr>
          </a:p>
          <a:p>
            <a:pPr algn="l"/>
            <a:r>
              <a:rPr lang="en-CA" sz="2400" b="1" dirty="0">
                <a:solidFill>
                  <a:schemeClr val="bg1"/>
                </a:solidFill>
                <a:effectLst>
                  <a:glow rad="101600">
                    <a:srgbClr val="FF00FF">
                      <a:alpha val="60000"/>
                    </a:srgbClr>
                  </a:glow>
                </a:effectLst>
              </a:rPr>
              <a:t>The Consumer Interface…</a:t>
            </a:r>
          </a:p>
        </p:txBody>
      </p:sp>
    </p:spTree>
    <p:extLst>
      <p:ext uri="{BB962C8B-B14F-4D97-AF65-F5344CB8AC3E}">
        <p14:creationId xmlns:p14="http://schemas.microsoft.com/office/powerpoint/2010/main" val="3547097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E05ED-0027-5524-7AF9-7422752B22DB}"/>
              </a:ext>
            </a:extLst>
          </p:cNvPr>
          <p:cNvSpPr>
            <a:spLocks noGrp="1"/>
          </p:cNvSpPr>
          <p:nvPr>
            <p:ph type="title"/>
          </p:nvPr>
        </p:nvSpPr>
        <p:spPr/>
        <p:txBody>
          <a:bodyPr/>
          <a:lstStyle/>
          <a:p>
            <a:r>
              <a:rPr lang="en-US" dirty="0"/>
              <a:t>But how do they work?</a:t>
            </a:r>
            <a:endParaRPr lang="en-CA" dirty="0"/>
          </a:p>
        </p:txBody>
      </p:sp>
      <p:sp>
        <p:nvSpPr>
          <p:cNvPr id="5" name="Text Placeholder 4">
            <a:extLst>
              <a:ext uri="{FF2B5EF4-FFF2-40B4-BE49-F238E27FC236}">
                <a16:creationId xmlns:a16="http://schemas.microsoft.com/office/drawing/2014/main" id="{CFF9B9F1-0C96-5A0D-C7D9-DA846D483092}"/>
              </a:ext>
            </a:extLst>
          </p:cNvPr>
          <p:cNvSpPr>
            <a:spLocks noGrp="1"/>
          </p:cNvSpPr>
          <p:nvPr>
            <p:ph type="body" sz="quarter" idx="11"/>
          </p:nvPr>
        </p:nvSpPr>
        <p:spPr/>
        <p:txBody>
          <a:bodyPr/>
          <a:lstStyle/>
          <a:p>
            <a:r>
              <a:rPr lang="en-US" dirty="0" err="1"/>
              <a:t>atasteofstreams</a:t>
            </a:r>
            <a:r>
              <a:rPr lang="en-US" dirty="0"/>
              <a:t> – Part B</a:t>
            </a:r>
            <a:endParaRPr lang="en-CA" dirty="0"/>
          </a:p>
        </p:txBody>
      </p:sp>
    </p:spTree>
    <p:extLst>
      <p:ext uri="{BB962C8B-B14F-4D97-AF65-F5344CB8AC3E}">
        <p14:creationId xmlns:p14="http://schemas.microsoft.com/office/powerpoint/2010/main" val="2396790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1AFE9D-70C7-FC5A-6501-82658E00D9F4}"/>
              </a:ext>
            </a:extLst>
          </p:cNvPr>
          <p:cNvSpPr>
            <a:spLocks noGrp="1"/>
          </p:cNvSpPr>
          <p:nvPr>
            <p:ph type="body" sz="quarter" idx="10"/>
          </p:nvPr>
        </p:nvSpPr>
        <p:spPr/>
        <p:txBody>
          <a:bodyPr/>
          <a:lstStyle/>
          <a:p>
            <a:r>
              <a:rPr lang="en-US" dirty="0">
                <a:effectLst>
                  <a:glow rad="101600">
                    <a:srgbClr val="FF00FF">
                      <a:alpha val="60000"/>
                    </a:srgbClr>
                  </a:glow>
                  <a:outerShdw blurRad="38100" dist="38100" dir="2700000" algn="tl">
                    <a:srgbClr val="000000">
                      <a:alpha val="43137"/>
                    </a:srgbClr>
                  </a:outerShdw>
                </a:effectLst>
              </a:rPr>
              <a:t>Functional interfaces (an interface with only one abstract method)</a:t>
            </a:r>
          </a:p>
          <a:p>
            <a:r>
              <a:rPr lang="en-US" dirty="0">
                <a:effectLst>
                  <a:glow rad="101600">
                    <a:srgbClr val="FF00FF">
                      <a:alpha val="60000"/>
                    </a:srgbClr>
                  </a:glow>
                  <a:outerShdw blurRad="38100" dist="38100" dir="2700000" algn="tl">
                    <a:srgbClr val="000000">
                      <a:alpha val="43137"/>
                    </a:srgbClr>
                  </a:outerShdw>
                </a:effectLst>
              </a:rPr>
              <a:t>Anonymous classes</a:t>
            </a:r>
          </a:p>
          <a:p>
            <a:r>
              <a:rPr lang="en-CA" dirty="0">
                <a:effectLst>
                  <a:glow rad="101600">
                    <a:srgbClr val="FF00FF">
                      <a:alpha val="60000"/>
                    </a:srgbClr>
                  </a:glow>
                  <a:outerShdw blurRad="38100" dist="38100" dir="2700000" algn="tl">
                    <a:srgbClr val="000000">
                      <a:alpha val="43137"/>
                    </a:srgbClr>
                  </a:outerShdw>
                </a:effectLst>
              </a:rPr>
              <a:t>Lambdas</a:t>
            </a:r>
          </a:p>
          <a:p>
            <a:r>
              <a:rPr lang="en-CA" dirty="0">
                <a:effectLst>
                  <a:glow rad="101600">
                    <a:srgbClr val="FF00FF">
                      <a:alpha val="60000"/>
                    </a:srgbClr>
                  </a:glow>
                  <a:outerShdw blurRad="38100" dist="38100" dir="2700000" algn="tl">
                    <a:srgbClr val="000000">
                      <a:alpha val="43137"/>
                    </a:srgbClr>
                  </a:outerShdw>
                </a:effectLst>
              </a:rPr>
              <a:t>A bit of syntactic sugar</a:t>
            </a:r>
          </a:p>
          <a:p>
            <a:endParaRPr lang="en-CA" dirty="0"/>
          </a:p>
          <a:p>
            <a:pPr marL="0" indent="0" algn="ctr">
              <a:buNone/>
            </a:pPr>
            <a:r>
              <a:rPr lang="en-CA" dirty="0">
                <a:effectLst>
                  <a:glow rad="101600">
                    <a:srgbClr val="00FFFF">
                      <a:alpha val="60000"/>
                    </a:srgbClr>
                  </a:glow>
                  <a:outerShdw blurRad="38100" dist="38100" dir="2700000" algn="tl">
                    <a:srgbClr val="000000">
                      <a:alpha val="43137"/>
                    </a:srgbClr>
                  </a:outerShdw>
                </a:effectLst>
              </a:rPr>
              <a:t>Huh?  Who would have </a:t>
            </a:r>
            <a:r>
              <a:rPr lang="en-CA" dirty="0" err="1">
                <a:effectLst>
                  <a:glow rad="101600">
                    <a:srgbClr val="00FFFF">
                      <a:alpha val="60000"/>
                    </a:srgbClr>
                  </a:glow>
                  <a:outerShdw blurRad="38100" dist="38100" dir="2700000" algn="tl">
                    <a:srgbClr val="000000">
                      <a:alpha val="43137"/>
                    </a:srgbClr>
                  </a:outerShdw>
                </a:effectLst>
              </a:rPr>
              <a:t>thunk</a:t>
            </a:r>
            <a:r>
              <a:rPr lang="en-CA" dirty="0">
                <a:effectLst>
                  <a:glow rad="101600">
                    <a:srgbClr val="00FFFF">
                      <a:alpha val="60000"/>
                    </a:srgbClr>
                  </a:glow>
                  <a:outerShdw blurRad="38100" dist="38100" dir="2700000" algn="tl">
                    <a:srgbClr val="000000">
                      <a:alpha val="43137"/>
                    </a:srgbClr>
                  </a:outerShdw>
                </a:effectLst>
              </a:rPr>
              <a:t> it?</a:t>
            </a:r>
          </a:p>
        </p:txBody>
      </p:sp>
      <p:sp>
        <p:nvSpPr>
          <p:cNvPr id="4" name="Title 3">
            <a:extLst>
              <a:ext uri="{FF2B5EF4-FFF2-40B4-BE49-F238E27FC236}">
                <a16:creationId xmlns:a16="http://schemas.microsoft.com/office/drawing/2014/main" id="{EC986EB7-3220-85C4-8538-46AB0CB458FA}"/>
              </a:ext>
            </a:extLst>
          </p:cNvPr>
          <p:cNvSpPr>
            <a:spLocks noGrp="1"/>
          </p:cNvSpPr>
          <p:nvPr>
            <p:ph type="title"/>
          </p:nvPr>
        </p:nvSpPr>
        <p:spPr/>
        <p:txBody>
          <a:bodyPr/>
          <a:lstStyle/>
          <a:p>
            <a:r>
              <a:rPr lang="en-US" dirty="0"/>
              <a:t>So, Streams are just…</a:t>
            </a:r>
            <a:endParaRPr lang="en-CA" dirty="0"/>
          </a:p>
        </p:txBody>
      </p:sp>
    </p:spTree>
    <p:extLst>
      <p:ext uri="{BB962C8B-B14F-4D97-AF65-F5344CB8AC3E}">
        <p14:creationId xmlns:p14="http://schemas.microsoft.com/office/powerpoint/2010/main" val="1275563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406CF0-00F1-7B5E-568C-AF90F651193B}"/>
              </a:ext>
            </a:extLst>
          </p:cNvPr>
          <p:cNvSpPr>
            <a:spLocks noGrp="1"/>
          </p:cNvSpPr>
          <p:nvPr>
            <p:ph type="title"/>
          </p:nvPr>
        </p:nvSpPr>
        <p:spPr/>
        <p:txBody>
          <a:bodyPr/>
          <a:lstStyle/>
          <a:p>
            <a:r>
              <a:rPr lang="en-CA" dirty="0"/>
              <a:t>Yourturn1-Part B &amp; C</a:t>
            </a:r>
          </a:p>
        </p:txBody>
      </p:sp>
    </p:spTree>
    <p:extLst>
      <p:ext uri="{BB962C8B-B14F-4D97-AF65-F5344CB8AC3E}">
        <p14:creationId xmlns:p14="http://schemas.microsoft.com/office/powerpoint/2010/main" val="3139168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E05ED-0027-5524-7AF9-7422752B22DB}"/>
              </a:ext>
            </a:extLst>
          </p:cNvPr>
          <p:cNvSpPr>
            <a:spLocks noGrp="1"/>
          </p:cNvSpPr>
          <p:nvPr>
            <p:ph type="title"/>
          </p:nvPr>
        </p:nvSpPr>
        <p:spPr>
          <a:xfrm>
            <a:off x="609600" y="453068"/>
            <a:ext cx="10972800" cy="571500"/>
          </a:xfrm>
        </p:spPr>
        <p:txBody>
          <a:bodyPr/>
          <a:lstStyle/>
          <a:p>
            <a:r>
              <a:rPr lang="en-US" dirty="0"/>
              <a:t>Uh oh… Revenge of equals and </a:t>
            </a:r>
            <a:r>
              <a:rPr lang="en-US" dirty="0" err="1"/>
              <a:t>hashcode</a:t>
            </a:r>
            <a:endParaRPr lang="en-CA" dirty="0"/>
          </a:p>
        </p:txBody>
      </p:sp>
      <p:sp>
        <p:nvSpPr>
          <p:cNvPr id="5" name="Text Placeholder 4">
            <a:extLst>
              <a:ext uri="{FF2B5EF4-FFF2-40B4-BE49-F238E27FC236}">
                <a16:creationId xmlns:a16="http://schemas.microsoft.com/office/drawing/2014/main" id="{CFF9B9F1-0C96-5A0D-C7D9-DA846D483092}"/>
              </a:ext>
            </a:extLst>
          </p:cNvPr>
          <p:cNvSpPr>
            <a:spLocks noGrp="1"/>
          </p:cNvSpPr>
          <p:nvPr>
            <p:ph type="body" sz="quarter" idx="11"/>
          </p:nvPr>
        </p:nvSpPr>
        <p:spPr/>
        <p:txBody>
          <a:bodyPr/>
          <a:lstStyle/>
          <a:p>
            <a:r>
              <a:rPr lang="en-US" dirty="0" err="1"/>
              <a:t>atasteofstreams</a:t>
            </a:r>
            <a:r>
              <a:rPr lang="en-US" dirty="0"/>
              <a:t> – Part C</a:t>
            </a:r>
            <a:endParaRPr lang="en-CA" dirty="0"/>
          </a:p>
        </p:txBody>
      </p:sp>
    </p:spTree>
    <p:extLst>
      <p:ext uri="{BB962C8B-B14F-4D97-AF65-F5344CB8AC3E}">
        <p14:creationId xmlns:p14="http://schemas.microsoft.com/office/powerpoint/2010/main" val="4096758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406CF0-00F1-7B5E-568C-AF90F651193B}"/>
              </a:ext>
            </a:extLst>
          </p:cNvPr>
          <p:cNvSpPr>
            <a:spLocks noGrp="1"/>
          </p:cNvSpPr>
          <p:nvPr>
            <p:ph type="title"/>
          </p:nvPr>
        </p:nvSpPr>
        <p:spPr/>
        <p:txBody>
          <a:bodyPr/>
          <a:lstStyle/>
          <a:p>
            <a:r>
              <a:rPr lang="en-CA" dirty="0"/>
              <a:t>Yourturn1-Part D</a:t>
            </a:r>
          </a:p>
        </p:txBody>
      </p:sp>
    </p:spTree>
    <p:extLst>
      <p:ext uri="{BB962C8B-B14F-4D97-AF65-F5344CB8AC3E}">
        <p14:creationId xmlns:p14="http://schemas.microsoft.com/office/powerpoint/2010/main" val="3700885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093A4D-D558-466E-3BC5-6666A71F6ACB}"/>
              </a:ext>
            </a:extLst>
          </p:cNvPr>
          <p:cNvSpPr>
            <a:spLocks noGrp="1"/>
          </p:cNvSpPr>
          <p:nvPr>
            <p:ph type="title"/>
          </p:nvPr>
        </p:nvSpPr>
        <p:spPr/>
        <p:txBody>
          <a:bodyPr/>
          <a:lstStyle/>
          <a:p>
            <a:pPr algn="r"/>
            <a:r>
              <a:rPr lang="en-US" dirty="0"/>
              <a:t>Making an object immutable</a:t>
            </a:r>
            <a:endParaRPr lang="en-CA" dirty="0"/>
          </a:p>
        </p:txBody>
      </p:sp>
      <p:pic>
        <p:nvPicPr>
          <p:cNvPr id="5" name="Picture 4">
            <a:extLst>
              <a:ext uri="{FF2B5EF4-FFF2-40B4-BE49-F238E27FC236}">
                <a16:creationId xmlns:a16="http://schemas.microsoft.com/office/drawing/2014/main" id="{5DD8386A-0FAF-C400-BD55-234A330D70A5}"/>
              </a:ext>
            </a:extLst>
          </p:cNvPr>
          <p:cNvPicPr>
            <a:picLocks noChangeAspect="1"/>
          </p:cNvPicPr>
          <p:nvPr/>
        </p:nvPicPr>
        <p:blipFill rotWithShape="1">
          <a:blip r:embed="rId2"/>
          <a:srcRect r="8163" b="7611"/>
          <a:stretch/>
        </p:blipFill>
        <p:spPr>
          <a:xfrm>
            <a:off x="70880" y="260969"/>
            <a:ext cx="4452568" cy="6336062"/>
          </a:xfrm>
          <a:prstGeom prst="rect">
            <a:avLst/>
          </a:prstGeom>
        </p:spPr>
      </p:pic>
      <p:cxnSp>
        <p:nvCxnSpPr>
          <p:cNvPr id="7" name="Straight Arrow Connector 6">
            <a:extLst>
              <a:ext uri="{FF2B5EF4-FFF2-40B4-BE49-F238E27FC236}">
                <a16:creationId xmlns:a16="http://schemas.microsoft.com/office/drawing/2014/main" id="{86345C07-D680-22C1-3AB3-97CFEC504977}"/>
              </a:ext>
            </a:extLst>
          </p:cNvPr>
          <p:cNvCxnSpPr/>
          <p:nvPr/>
        </p:nvCxnSpPr>
        <p:spPr>
          <a:xfrm flipH="1" flipV="1">
            <a:off x="1577947" y="817296"/>
            <a:ext cx="4337331" cy="1181437"/>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4C31CD-B3F1-B1FD-0CF2-2263D16CD26A}"/>
              </a:ext>
            </a:extLst>
          </p:cNvPr>
          <p:cNvSpPr txBox="1"/>
          <p:nvPr/>
        </p:nvSpPr>
        <p:spPr>
          <a:xfrm>
            <a:off x="5915278" y="1814067"/>
            <a:ext cx="4088427" cy="369332"/>
          </a:xfrm>
          <a:prstGeom prst="rect">
            <a:avLst/>
          </a:prstGeom>
          <a:noFill/>
        </p:spPr>
        <p:txBody>
          <a:bodyPr wrap="none" rtlCol="0">
            <a:spAutoFit/>
          </a:bodyPr>
          <a:lstStyle/>
          <a:p>
            <a:pPr algn="l"/>
            <a:r>
              <a:rPr lang="en-US" b="1" dirty="0">
                <a:solidFill>
                  <a:schemeClr val="bg1"/>
                </a:solidFill>
                <a:effectLst>
                  <a:glow rad="101600">
                    <a:srgbClr val="FF00FF">
                      <a:alpha val="60000"/>
                    </a:srgbClr>
                  </a:glow>
                </a:effectLst>
              </a:rPr>
              <a:t>All instance variables must be made final</a:t>
            </a:r>
            <a:endParaRPr lang="en-CA" b="1" dirty="0" err="1">
              <a:solidFill>
                <a:schemeClr val="bg1"/>
              </a:solidFill>
              <a:effectLst>
                <a:glow rad="101600">
                  <a:srgbClr val="FF00FF">
                    <a:alpha val="60000"/>
                  </a:srgbClr>
                </a:glow>
              </a:effectLst>
            </a:endParaRPr>
          </a:p>
        </p:txBody>
      </p:sp>
      <p:sp>
        <p:nvSpPr>
          <p:cNvPr id="9" name="TextBox 8">
            <a:extLst>
              <a:ext uri="{FF2B5EF4-FFF2-40B4-BE49-F238E27FC236}">
                <a16:creationId xmlns:a16="http://schemas.microsoft.com/office/drawing/2014/main" id="{2A8E0B56-3C2F-E4E9-18A3-A9ABED6E6B0F}"/>
              </a:ext>
            </a:extLst>
          </p:cNvPr>
          <p:cNvSpPr txBox="1"/>
          <p:nvPr/>
        </p:nvSpPr>
        <p:spPr>
          <a:xfrm>
            <a:off x="6095999" y="3027062"/>
            <a:ext cx="3264420" cy="369332"/>
          </a:xfrm>
          <a:prstGeom prst="rect">
            <a:avLst/>
          </a:prstGeom>
          <a:noFill/>
        </p:spPr>
        <p:txBody>
          <a:bodyPr wrap="none" rtlCol="0">
            <a:spAutoFit/>
          </a:bodyPr>
          <a:lstStyle/>
          <a:p>
            <a:pPr algn="l"/>
            <a:r>
              <a:rPr lang="en-US" b="1" dirty="0">
                <a:solidFill>
                  <a:schemeClr val="bg1"/>
                </a:solidFill>
              </a:rPr>
              <a:t>There are no setters whatsoever</a:t>
            </a:r>
            <a:endParaRPr lang="en-CA" b="1" dirty="0" err="1">
              <a:solidFill>
                <a:schemeClr val="bg1"/>
              </a:solidFill>
            </a:endParaRPr>
          </a:p>
        </p:txBody>
      </p:sp>
      <p:sp>
        <p:nvSpPr>
          <p:cNvPr id="2" name="Multiplication Sign 1">
            <a:extLst>
              <a:ext uri="{FF2B5EF4-FFF2-40B4-BE49-F238E27FC236}">
                <a16:creationId xmlns:a16="http://schemas.microsoft.com/office/drawing/2014/main" id="{099E8634-81D9-DEBE-1364-10880070F3C8}"/>
              </a:ext>
            </a:extLst>
          </p:cNvPr>
          <p:cNvSpPr/>
          <p:nvPr/>
        </p:nvSpPr>
        <p:spPr>
          <a:xfrm>
            <a:off x="-145657" y="1221897"/>
            <a:ext cx="2532807" cy="5375134"/>
          </a:xfrm>
          <a:prstGeom prst="mathMultiply">
            <a:avLst>
              <a:gd name="adj1" fmla="val 524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CA"/>
          </a:p>
        </p:txBody>
      </p:sp>
      <p:cxnSp>
        <p:nvCxnSpPr>
          <p:cNvPr id="4" name="Straight Arrow Connector 3">
            <a:extLst>
              <a:ext uri="{FF2B5EF4-FFF2-40B4-BE49-F238E27FC236}">
                <a16:creationId xmlns:a16="http://schemas.microsoft.com/office/drawing/2014/main" id="{9D2532D3-0F5B-4336-9A0F-937BF38486FA}"/>
              </a:ext>
            </a:extLst>
          </p:cNvPr>
          <p:cNvCxnSpPr>
            <a:cxnSpLocks/>
          </p:cNvCxnSpPr>
          <p:nvPr/>
        </p:nvCxnSpPr>
        <p:spPr>
          <a:xfrm flipH="1">
            <a:off x="1828800" y="3172787"/>
            <a:ext cx="4375092" cy="496782"/>
          </a:xfrm>
          <a:prstGeom prst="straightConnector1">
            <a:avLst/>
          </a:prstGeom>
          <a:ln w="57150">
            <a:solidFill>
              <a:schemeClr val="bg1"/>
            </a:solidFill>
            <a:tailEnd type="triangle"/>
          </a:ln>
          <a:effectLst>
            <a:glow rad="101600">
              <a:srgbClr val="FF00FF">
                <a:alpha val="6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503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C7CB64-D93C-2B1B-1D56-676843560259}"/>
              </a:ext>
            </a:extLst>
          </p:cNvPr>
          <p:cNvSpPr>
            <a:spLocks noGrp="1"/>
          </p:cNvSpPr>
          <p:nvPr>
            <p:ph type="body" sz="quarter" idx="10"/>
          </p:nvPr>
        </p:nvSpPr>
        <p:spPr>
          <a:xfrm>
            <a:off x="1125827" y="1907458"/>
            <a:ext cx="10195984" cy="1632155"/>
          </a:xfrm>
        </p:spPr>
        <p:txBody>
          <a:bodyPr/>
          <a:lstStyle/>
          <a:p>
            <a:pPr marL="0" indent="0" algn="ctr">
              <a:buNone/>
            </a:pPr>
            <a:r>
              <a:rPr lang="en-CA" dirty="0"/>
              <a:t>This is where functional programming really shines.</a:t>
            </a:r>
          </a:p>
        </p:txBody>
      </p:sp>
      <p:sp>
        <p:nvSpPr>
          <p:cNvPr id="3" name="Title 2">
            <a:extLst>
              <a:ext uri="{FF2B5EF4-FFF2-40B4-BE49-F238E27FC236}">
                <a16:creationId xmlns:a16="http://schemas.microsoft.com/office/drawing/2014/main" id="{E9041D22-8862-B146-1CE6-9160E4D5FC80}"/>
              </a:ext>
            </a:extLst>
          </p:cNvPr>
          <p:cNvSpPr>
            <a:spLocks noGrp="1"/>
          </p:cNvSpPr>
          <p:nvPr>
            <p:ph type="title"/>
          </p:nvPr>
        </p:nvSpPr>
        <p:spPr/>
        <p:txBody>
          <a:bodyPr/>
          <a:lstStyle/>
          <a:p>
            <a:r>
              <a:rPr lang="en-CA" dirty="0"/>
              <a:t>Sorting</a:t>
            </a:r>
          </a:p>
        </p:txBody>
      </p:sp>
    </p:spTree>
    <p:extLst>
      <p:ext uri="{BB962C8B-B14F-4D97-AF65-F5344CB8AC3E}">
        <p14:creationId xmlns:p14="http://schemas.microsoft.com/office/powerpoint/2010/main" val="3090505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0B9233-C8E3-551C-89C9-4F700A531C7C}"/>
              </a:ext>
            </a:extLst>
          </p:cNvPr>
          <p:cNvSpPr>
            <a:spLocks noGrp="1"/>
          </p:cNvSpPr>
          <p:nvPr>
            <p:ph type="body" sz="quarter" idx="10"/>
          </p:nvPr>
        </p:nvSpPr>
        <p:spPr>
          <a:xfrm>
            <a:off x="6278371" y="1525556"/>
            <a:ext cx="4842353" cy="5450416"/>
          </a:xfrm>
        </p:spPr>
        <p:txBody>
          <a:bodyPr>
            <a:normAutofit fontScale="85000" lnSpcReduction="10000"/>
          </a:bodyPr>
          <a:lstStyle/>
          <a:p>
            <a:r>
              <a:rPr lang="en-CA" dirty="0"/>
              <a:t>Takes two arguments</a:t>
            </a:r>
          </a:p>
          <a:p>
            <a:r>
              <a:rPr lang="en-CA" dirty="0"/>
              <a:t>Returns a negative int if first argument should come first, a positive int if the second argument should come first, and 0 if they are to be considered the same</a:t>
            </a:r>
          </a:p>
        </p:txBody>
      </p:sp>
      <p:sp>
        <p:nvSpPr>
          <p:cNvPr id="3" name="Title 2">
            <a:extLst>
              <a:ext uri="{FF2B5EF4-FFF2-40B4-BE49-F238E27FC236}">
                <a16:creationId xmlns:a16="http://schemas.microsoft.com/office/drawing/2014/main" id="{9C1AAEE8-5B7B-3C63-BB13-38AAB6CC66BB}"/>
              </a:ext>
            </a:extLst>
          </p:cNvPr>
          <p:cNvSpPr>
            <a:spLocks noGrp="1"/>
          </p:cNvSpPr>
          <p:nvPr>
            <p:ph type="title"/>
          </p:nvPr>
        </p:nvSpPr>
        <p:spPr/>
        <p:txBody>
          <a:bodyPr/>
          <a:lstStyle/>
          <a:p>
            <a:r>
              <a:rPr lang="en-CA" dirty="0"/>
              <a:t>Comparator functional interface</a:t>
            </a:r>
          </a:p>
        </p:txBody>
      </p:sp>
      <p:pic>
        <p:nvPicPr>
          <p:cNvPr id="6" name="Picture 5">
            <a:extLst>
              <a:ext uri="{FF2B5EF4-FFF2-40B4-BE49-F238E27FC236}">
                <a16:creationId xmlns:a16="http://schemas.microsoft.com/office/drawing/2014/main" id="{1B3D9CBF-8FC3-F73A-22C5-062B8712EF03}"/>
              </a:ext>
            </a:extLst>
          </p:cNvPr>
          <p:cNvPicPr>
            <a:picLocks noChangeAspect="1"/>
          </p:cNvPicPr>
          <p:nvPr/>
        </p:nvPicPr>
        <p:blipFill>
          <a:blip r:embed="rId2"/>
          <a:stretch>
            <a:fillRect/>
          </a:stretch>
        </p:blipFill>
        <p:spPr>
          <a:xfrm>
            <a:off x="1071276" y="1313377"/>
            <a:ext cx="4343272" cy="5088194"/>
          </a:xfrm>
          <a:prstGeom prst="rect">
            <a:avLst/>
          </a:prstGeom>
        </p:spPr>
      </p:pic>
    </p:spTree>
    <p:extLst>
      <p:ext uri="{BB962C8B-B14F-4D97-AF65-F5344CB8AC3E}">
        <p14:creationId xmlns:p14="http://schemas.microsoft.com/office/powerpoint/2010/main" val="143788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E05ED-0027-5524-7AF9-7422752B22DB}"/>
              </a:ext>
            </a:extLst>
          </p:cNvPr>
          <p:cNvSpPr>
            <a:spLocks noGrp="1"/>
          </p:cNvSpPr>
          <p:nvPr>
            <p:ph type="title"/>
          </p:nvPr>
        </p:nvSpPr>
        <p:spPr>
          <a:xfrm>
            <a:off x="609600" y="453068"/>
            <a:ext cx="10972800" cy="571500"/>
          </a:xfrm>
        </p:spPr>
        <p:txBody>
          <a:bodyPr/>
          <a:lstStyle/>
          <a:p>
            <a:r>
              <a:rPr lang="en-US" dirty="0"/>
              <a:t>Sorting!</a:t>
            </a:r>
            <a:endParaRPr lang="en-CA" dirty="0"/>
          </a:p>
        </p:txBody>
      </p:sp>
      <p:sp>
        <p:nvSpPr>
          <p:cNvPr id="5" name="Text Placeholder 4">
            <a:extLst>
              <a:ext uri="{FF2B5EF4-FFF2-40B4-BE49-F238E27FC236}">
                <a16:creationId xmlns:a16="http://schemas.microsoft.com/office/drawing/2014/main" id="{CFF9B9F1-0C96-5A0D-C7D9-DA846D483092}"/>
              </a:ext>
            </a:extLst>
          </p:cNvPr>
          <p:cNvSpPr>
            <a:spLocks noGrp="1"/>
          </p:cNvSpPr>
          <p:nvPr>
            <p:ph type="body" sz="quarter" idx="11"/>
          </p:nvPr>
        </p:nvSpPr>
        <p:spPr/>
        <p:txBody>
          <a:bodyPr/>
          <a:lstStyle/>
          <a:p>
            <a:r>
              <a:rPr lang="en-US" dirty="0" err="1"/>
              <a:t>atasteofstreams</a:t>
            </a:r>
            <a:r>
              <a:rPr lang="en-US" dirty="0"/>
              <a:t> – Part D</a:t>
            </a:r>
            <a:endParaRPr lang="en-CA" dirty="0"/>
          </a:p>
        </p:txBody>
      </p:sp>
    </p:spTree>
    <p:extLst>
      <p:ext uri="{BB962C8B-B14F-4D97-AF65-F5344CB8AC3E}">
        <p14:creationId xmlns:p14="http://schemas.microsoft.com/office/powerpoint/2010/main" val="4252895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C42DF3-F5AD-D39F-DCEE-BE0B4E737E51}"/>
              </a:ext>
            </a:extLst>
          </p:cNvPr>
          <p:cNvSpPr>
            <a:spLocks noGrp="1"/>
          </p:cNvSpPr>
          <p:nvPr>
            <p:ph type="title"/>
          </p:nvPr>
        </p:nvSpPr>
        <p:spPr/>
        <p:txBody>
          <a:bodyPr/>
          <a:lstStyle/>
          <a:p>
            <a:r>
              <a:rPr lang="en-US" dirty="0" err="1"/>
              <a:t>Yourturn</a:t>
            </a:r>
            <a:r>
              <a:rPr lang="en-US" dirty="0"/>
              <a:t> –Part E</a:t>
            </a:r>
            <a:endParaRPr lang="en-CA" dirty="0"/>
          </a:p>
        </p:txBody>
      </p:sp>
    </p:spTree>
    <p:extLst>
      <p:ext uri="{BB962C8B-B14F-4D97-AF65-F5344CB8AC3E}">
        <p14:creationId xmlns:p14="http://schemas.microsoft.com/office/powerpoint/2010/main" val="4243166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DE070A0-6283-2DFD-8A23-5A596619430A}"/>
              </a:ext>
            </a:extLst>
          </p:cNvPr>
          <p:cNvSpPr>
            <a:spLocks noGrp="1"/>
          </p:cNvSpPr>
          <p:nvPr>
            <p:ph type="body" sz="quarter" idx="10"/>
          </p:nvPr>
        </p:nvSpPr>
        <p:spPr/>
        <p:txBody>
          <a:bodyPr/>
          <a:lstStyle/>
          <a:p>
            <a:r>
              <a:rPr lang="en-US" dirty="0"/>
              <a:t>Map lets us take our stream and map it into another stream without changing the original collection.</a:t>
            </a:r>
          </a:p>
          <a:p>
            <a:r>
              <a:rPr lang="en-US" dirty="0"/>
              <a:t>For example, we can start out with a stream of Student and map it to a stream of &lt;Integer&gt; containing all of the </a:t>
            </a:r>
            <a:r>
              <a:rPr lang="en-US" dirty="0" err="1"/>
              <a:t>gpa</a:t>
            </a:r>
            <a:r>
              <a:rPr lang="en-US" dirty="0"/>
              <a:t> values</a:t>
            </a:r>
            <a:endParaRPr lang="en-CA" dirty="0"/>
          </a:p>
        </p:txBody>
      </p:sp>
      <p:sp>
        <p:nvSpPr>
          <p:cNvPr id="3" name="Title 2">
            <a:extLst>
              <a:ext uri="{FF2B5EF4-FFF2-40B4-BE49-F238E27FC236}">
                <a16:creationId xmlns:a16="http://schemas.microsoft.com/office/drawing/2014/main" id="{ACDBD3FF-2FCF-B4AA-6A08-EF121317E7FC}"/>
              </a:ext>
            </a:extLst>
          </p:cNvPr>
          <p:cNvSpPr>
            <a:spLocks noGrp="1"/>
          </p:cNvSpPr>
          <p:nvPr>
            <p:ph type="title"/>
          </p:nvPr>
        </p:nvSpPr>
        <p:spPr/>
        <p:txBody>
          <a:bodyPr/>
          <a:lstStyle/>
          <a:p>
            <a:r>
              <a:rPr lang="en-US" dirty="0"/>
              <a:t>Map</a:t>
            </a:r>
            <a:endParaRPr lang="en-CA" dirty="0"/>
          </a:p>
        </p:txBody>
      </p:sp>
    </p:spTree>
    <p:extLst>
      <p:ext uri="{BB962C8B-B14F-4D97-AF65-F5344CB8AC3E}">
        <p14:creationId xmlns:p14="http://schemas.microsoft.com/office/powerpoint/2010/main" val="1584820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E05ED-0027-5524-7AF9-7422752B22DB}"/>
              </a:ext>
            </a:extLst>
          </p:cNvPr>
          <p:cNvSpPr>
            <a:spLocks noGrp="1"/>
          </p:cNvSpPr>
          <p:nvPr>
            <p:ph type="title"/>
          </p:nvPr>
        </p:nvSpPr>
        <p:spPr>
          <a:xfrm>
            <a:off x="609600" y="453068"/>
            <a:ext cx="10972800" cy="571500"/>
          </a:xfrm>
        </p:spPr>
        <p:txBody>
          <a:bodyPr/>
          <a:lstStyle/>
          <a:p>
            <a:r>
              <a:rPr lang="en-US" dirty="0"/>
              <a:t>Using map</a:t>
            </a:r>
            <a:endParaRPr lang="en-CA" dirty="0"/>
          </a:p>
        </p:txBody>
      </p:sp>
      <p:sp>
        <p:nvSpPr>
          <p:cNvPr id="5" name="Text Placeholder 4">
            <a:extLst>
              <a:ext uri="{FF2B5EF4-FFF2-40B4-BE49-F238E27FC236}">
                <a16:creationId xmlns:a16="http://schemas.microsoft.com/office/drawing/2014/main" id="{CFF9B9F1-0C96-5A0D-C7D9-DA846D483092}"/>
              </a:ext>
            </a:extLst>
          </p:cNvPr>
          <p:cNvSpPr>
            <a:spLocks noGrp="1"/>
          </p:cNvSpPr>
          <p:nvPr>
            <p:ph type="body" sz="quarter" idx="11"/>
          </p:nvPr>
        </p:nvSpPr>
        <p:spPr/>
        <p:txBody>
          <a:bodyPr/>
          <a:lstStyle/>
          <a:p>
            <a:r>
              <a:rPr lang="en-US" dirty="0" err="1"/>
              <a:t>atasteofstreams</a:t>
            </a:r>
            <a:r>
              <a:rPr lang="en-US" dirty="0"/>
              <a:t> – Part D</a:t>
            </a:r>
            <a:endParaRPr lang="en-CA" dirty="0"/>
          </a:p>
        </p:txBody>
      </p:sp>
    </p:spTree>
    <p:extLst>
      <p:ext uri="{BB962C8B-B14F-4D97-AF65-F5344CB8AC3E}">
        <p14:creationId xmlns:p14="http://schemas.microsoft.com/office/powerpoint/2010/main" val="3255132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979BF-6734-5DB4-1D72-D88F6F3EA2AD}"/>
              </a:ext>
            </a:extLst>
          </p:cNvPr>
          <p:cNvSpPr>
            <a:spLocks noGrp="1"/>
          </p:cNvSpPr>
          <p:nvPr>
            <p:ph type="body" sz="quarter" idx="10"/>
          </p:nvPr>
        </p:nvSpPr>
        <p:spPr/>
        <p:txBody>
          <a:bodyPr/>
          <a:lstStyle/>
          <a:p>
            <a:r>
              <a:rPr lang="en-US" b="0" i="0" dirty="0">
                <a:effectLst/>
                <a:latin typeface="Nunito" panose="00000500000000000000" pitchFamily="2" charset="0"/>
              </a:rPr>
              <a:t>The </a:t>
            </a:r>
            <a:r>
              <a:rPr lang="en-US" b="1" i="0" dirty="0">
                <a:effectLst/>
                <a:latin typeface="Nunito" panose="00000500000000000000" pitchFamily="2" charset="0"/>
              </a:rPr>
              <a:t>double colon (::) operator</a:t>
            </a:r>
            <a:r>
              <a:rPr lang="en-US" b="0" i="0" dirty="0">
                <a:effectLst/>
                <a:latin typeface="Nunito" panose="00000500000000000000" pitchFamily="2" charset="0"/>
              </a:rPr>
              <a:t>, also known as </a:t>
            </a:r>
            <a:r>
              <a:rPr lang="en-US" b="1" i="0" dirty="0">
                <a:effectLst/>
                <a:latin typeface="Nunito" panose="00000500000000000000" pitchFamily="2" charset="0"/>
              </a:rPr>
              <a:t>method reference operator</a:t>
            </a:r>
          </a:p>
          <a:p>
            <a:r>
              <a:rPr lang="en-US" dirty="0">
                <a:effectLst/>
                <a:latin typeface="Nunito" panose="00000500000000000000" pitchFamily="2" charset="0"/>
              </a:rPr>
              <a:t>Can be used to refer to </a:t>
            </a:r>
          </a:p>
          <a:p>
            <a:pPr lvl="1"/>
            <a:r>
              <a:rPr lang="en-US" b="0" i="0" dirty="0">
                <a:effectLst/>
                <a:latin typeface="Nunito" panose="00000500000000000000" pitchFamily="2" charset="0"/>
              </a:rPr>
              <a:t>A static method</a:t>
            </a:r>
            <a:endParaRPr lang="en-US" b="0" dirty="0">
              <a:effectLst/>
              <a:latin typeface="Nunito" panose="00000500000000000000" pitchFamily="2" charset="0"/>
            </a:endParaRPr>
          </a:p>
          <a:p>
            <a:pPr lvl="1"/>
            <a:r>
              <a:rPr lang="en-US" b="0" i="0" dirty="0">
                <a:effectLst/>
                <a:latin typeface="Nunito" panose="00000500000000000000" pitchFamily="2" charset="0"/>
              </a:rPr>
              <a:t>An instance method</a:t>
            </a:r>
          </a:p>
          <a:p>
            <a:pPr lvl="1"/>
            <a:r>
              <a:rPr lang="en-US" b="0" dirty="0">
                <a:effectLst/>
                <a:latin typeface="Nunito" panose="00000500000000000000" pitchFamily="2" charset="0"/>
              </a:rPr>
              <a:t>A constructor</a:t>
            </a:r>
          </a:p>
          <a:p>
            <a:pPr marL="0" indent="0">
              <a:buNone/>
            </a:pPr>
            <a:endParaRPr lang="en-CA" dirty="0"/>
          </a:p>
        </p:txBody>
      </p:sp>
      <p:sp>
        <p:nvSpPr>
          <p:cNvPr id="3" name="Title 2">
            <a:extLst>
              <a:ext uri="{FF2B5EF4-FFF2-40B4-BE49-F238E27FC236}">
                <a16:creationId xmlns:a16="http://schemas.microsoft.com/office/drawing/2014/main" id="{46E261F3-F4C7-CF15-E284-A30002D983CA}"/>
              </a:ext>
            </a:extLst>
          </p:cNvPr>
          <p:cNvSpPr>
            <a:spLocks noGrp="1"/>
          </p:cNvSpPr>
          <p:nvPr>
            <p:ph type="title"/>
          </p:nvPr>
        </p:nvSpPr>
        <p:spPr/>
        <p:txBody>
          <a:bodyPr/>
          <a:lstStyle/>
          <a:p>
            <a:r>
              <a:rPr lang="en-US" dirty="0" err="1"/>
              <a:t>System.out</a:t>
            </a:r>
            <a:r>
              <a:rPr lang="en-US" dirty="0"/>
              <a:t>::</a:t>
            </a:r>
            <a:r>
              <a:rPr lang="en-US" dirty="0" err="1"/>
              <a:t>println</a:t>
            </a:r>
            <a:endParaRPr lang="en-CA" dirty="0"/>
          </a:p>
        </p:txBody>
      </p:sp>
      <p:sp>
        <p:nvSpPr>
          <p:cNvPr id="4" name="TextBox 3">
            <a:extLst>
              <a:ext uri="{FF2B5EF4-FFF2-40B4-BE49-F238E27FC236}">
                <a16:creationId xmlns:a16="http://schemas.microsoft.com/office/drawing/2014/main" id="{59BAD93F-AB6B-D8DD-3AF5-822ACB62E346}"/>
              </a:ext>
            </a:extLst>
          </p:cNvPr>
          <p:cNvSpPr txBox="1"/>
          <p:nvPr/>
        </p:nvSpPr>
        <p:spPr>
          <a:xfrm>
            <a:off x="3851809" y="5541068"/>
            <a:ext cx="6983426" cy="646331"/>
          </a:xfrm>
          <a:prstGeom prst="rect">
            <a:avLst/>
          </a:prstGeom>
          <a:noFill/>
        </p:spPr>
        <p:txBody>
          <a:bodyPr wrap="square" rtlCol="0">
            <a:spAutoFit/>
          </a:bodyPr>
          <a:lstStyle/>
          <a:p>
            <a:pPr algn="l"/>
            <a:r>
              <a:rPr lang="en-US" b="1" dirty="0">
                <a:solidFill>
                  <a:schemeClr val="bg1"/>
                </a:solidFill>
              </a:rPr>
              <a:t>This is another example of </a:t>
            </a:r>
            <a:r>
              <a:rPr lang="en-US" b="1" dirty="0" err="1">
                <a:solidFill>
                  <a:schemeClr val="bg1"/>
                </a:solidFill>
              </a:rPr>
              <a:t>Syntatic</a:t>
            </a:r>
            <a:r>
              <a:rPr lang="en-US" b="1" dirty="0">
                <a:solidFill>
                  <a:schemeClr val="bg1"/>
                </a:solidFill>
              </a:rPr>
              <a:t> Sugar.  We won’t cover this in this course  but it can be, on occasion, useful to make code more readable.</a:t>
            </a:r>
            <a:endParaRPr lang="en-CA" b="1" dirty="0" err="1">
              <a:solidFill>
                <a:schemeClr val="bg1"/>
              </a:solidFill>
            </a:endParaRPr>
          </a:p>
        </p:txBody>
      </p:sp>
    </p:spTree>
    <p:extLst>
      <p:ext uri="{BB962C8B-B14F-4D97-AF65-F5344CB8AC3E}">
        <p14:creationId xmlns:p14="http://schemas.microsoft.com/office/powerpoint/2010/main" val="3290693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4E05ED-0027-5524-7AF9-7422752B22DB}"/>
              </a:ext>
            </a:extLst>
          </p:cNvPr>
          <p:cNvSpPr>
            <a:spLocks noGrp="1"/>
          </p:cNvSpPr>
          <p:nvPr>
            <p:ph type="title"/>
          </p:nvPr>
        </p:nvSpPr>
        <p:spPr>
          <a:xfrm>
            <a:off x="609600" y="453068"/>
            <a:ext cx="10972800" cy="571500"/>
          </a:xfrm>
        </p:spPr>
        <p:txBody>
          <a:bodyPr/>
          <a:lstStyle/>
          <a:p>
            <a:r>
              <a:rPr lang="en-US" dirty="0"/>
              <a:t>Method Reference Operators</a:t>
            </a:r>
            <a:endParaRPr lang="en-CA" dirty="0"/>
          </a:p>
        </p:txBody>
      </p:sp>
      <p:sp>
        <p:nvSpPr>
          <p:cNvPr id="5" name="Text Placeholder 4">
            <a:extLst>
              <a:ext uri="{FF2B5EF4-FFF2-40B4-BE49-F238E27FC236}">
                <a16:creationId xmlns:a16="http://schemas.microsoft.com/office/drawing/2014/main" id="{CFF9B9F1-0C96-5A0D-C7D9-DA846D483092}"/>
              </a:ext>
            </a:extLst>
          </p:cNvPr>
          <p:cNvSpPr>
            <a:spLocks noGrp="1"/>
          </p:cNvSpPr>
          <p:nvPr>
            <p:ph type="body" sz="quarter" idx="11"/>
          </p:nvPr>
        </p:nvSpPr>
        <p:spPr/>
        <p:txBody>
          <a:bodyPr/>
          <a:lstStyle/>
          <a:p>
            <a:r>
              <a:rPr lang="en-US" dirty="0" err="1"/>
              <a:t>Methodreferenceoperators</a:t>
            </a:r>
            <a:r>
              <a:rPr lang="en-US" dirty="0"/>
              <a:t> - Start</a:t>
            </a:r>
            <a:endParaRPr lang="en-CA" dirty="0"/>
          </a:p>
        </p:txBody>
      </p:sp>
    </p:spTree>
    <p:extLst>
      <p:ext uri="{BB962C8B-B14F-4D97-AF65-F5344CB8AC3E}">
        <p14:creationId xmlns:p14="http://schemas.microsoft.com/office/powerpoint/2010/main" val="2827345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C42DF3-F5AD-D39F-DCEE-BE0B4E737E51}"/>
              </a:ext>
            </a:extLst>
          </p:cNvPr>
          <p:cNvSpPr>
            <a:spLocks noGrp="1"/>
          </p:cNvSpPr>
          <p:nvPr>
            <p:ph type="title"/>
          </p:nvPr>
        </p:nvSpPr>
        <p:spPr/>
        <p:txBody>
          <a:bodyPr/>
          <a:lstStyle/>
          <a:p>
            <a:r>
              <a:rPr lang="en-US" dirty="0"/>
              <a:t>Yourturn2</a:t>
            </a:r>
            <a:endParaRPr lang="en-CA" dirty="0"/>
          </a:p>
        </p:txBody>
      </p:sp>
    </p:spTree>
    <p:extLst>
      <p:ext uri="{BB962C8B-B14F-4D97-AF65-F5344CB8AC3E}">
        <p14:creationId xmlns:p14="http://schemas.microsoft.com/office/powerpoint/2010/main" val="3622005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C42DF3-F5AD-D39F-DCEE-BE0B4E737E51}"/>
              </a:ext>
            </a:extLst>
          </p:cNvPr>
          <p:cNvSpPr>
            <a:spLocks noGrp="1"/>
          </p:cNvSpPr>
          <p:nvPr>
            <p:ph type="title"/>
          </p:nvPr>
        </p:nvSpPr>
        <p:spPr/>
        <p:txBody>
          <a:bodyPr/>
          <a:lstStyle/>
          <a:p>
            <a:r>
              <a:rPr lang="en-US" dirty="0"/>
              <a:t>Yourturn3</a:t>
            </a:r>
            <a:endParaRPr lang="en-CA" dirty="0"/>
          </a:p>
        </p:txBody>
      </p:sp>
    </p:spTree>
    <p:extLst>
      <p:ext uri="{BB962C8B-B14F-4D97-AF65-F5344CB8AC3E}">
        <p14:creationId xmlns:p14="http://schemas.microsoft.com/office/powerpoint/2010/main" val="2205958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92FE6B-E258-AE91-27CB-D63EC71E80CE}"/>
              </a:ext>
            </a:extLst>
          </p:cNvPr>
          <p:cNvSpPr/>
          <p:nvPr/>
        </p:nvSpPr>
        <p:spPr>
          <a:xfrm>
            <a:off x="795130" y="1722748"/>
            <a:ext cx="10525540" cy="2871829"/>
          </a:xfrm>
          <a:prstGeom prst="rect">
            <a:avLst/>
          </a:prstGeom>
          <a:solidFill>
            <a:srgbClr val="006600">
              <a:alpha val="61000"/>
            </a:srgbClr>
          </a:solidFill>
          <a:ln>
            <a:solidFill>
              <a:srgbClr val="FFFF00"/>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52000" rIns="252000" bIns="252000" rtlCol="0" anchor="t"/>
          <a:lstStyle/>
          <a:p>
            <a:pPr algn="ctr"/>
            <a:endParaRPr lang="en-US" sz="2000" b="1" dirty="0">
              <a:solidFill>
                <a:srgbClr val="FFFF00"/>
              </a:solidFill>
              <a:effectLst>
                <a:outerShdw blurRad="38100" dist="38100" dir="2700000" algn="tl">
                  <a:srgbClr val="000000">
                    <a:alpha val="43137"/>
                  </a:srgbClr>
                </a:outerShdw>
              </a:effectLst>
            </a:endParaRPr>
          </a:p>
          <a:p>
            <a:pPr algn="ctr"/>
            <a:endParaRPr 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r>
              <a:rPr lang="en-US" sz="4800" b="1" cap="small" dirty="0">
                <a:solidFill>
                  <a:schemeClr val="bg1"/>
                </a:solidFill>
                <a:effectLst>
                  <a:outerShdw blurRad="38100" dist="38100" dir="2700000" algn="tl">
                    <a:srgbClr val="000000">
                      <a:alpha val="43137"/>
                    </a:srgbClr>
                  </a:outerShdw>
                </a:effectLst>
                <a:latin typeface="Montserrat ExtraBold" panose="00000900000000000000" pitchFamily="2" charset="0"/>
                <a:cs typeface="Calibri" panose="020F0502020204030204" pitchFamily="34" charset="0"/>
              </a:rPr>
              <a:t>Functional Programming</a:t>
            </a:r>
          </a:p>
          <a:p>
            <a:pPr algn="ctr"/>
            <a:endParaRPr lang="en-US" sz="1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ctr"/>
            <a:endParaRPr lang="en-US" sz="933" b="1" dirty="0">
              <a:solidFill>
                <a:srgbClr val="00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417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7702F26-B7F8-920F-13D4-75667EC31AFD}"/>
              </a:ext>
            </a:extLst>
          </p:cNvPr>
          <p:cNvSpPr>
            <a:spLocks noGrp="1"/>
          </p:cNvSpPr>
          <p:nvPr>
            <p:ph type="body" sz="quarter" idx="10"/>
          </p:nvPr>
        </p:nvSpPr>
        <p:spPr/>
        <p:txBody>
          <a:bodyPr/>
          <a:lstStyle/>
          <a:p>
            <a:r>
              <a:rPr lang="en-US" dirty="0"/>
              <a:t>Complete </a:t>
            </a:r>
            <a:r>
              <a:rPr lang="en-US" dirty="0" err="1"/>
              <a:t>yourturn</a:t>
            </a:r>
            <a:r>
              <a:rPr lang="en-US" dirty="0"/>
              <a:t> 2 and </a:t>
            </a:r>
            <a:r>
              <a:rPr lang="en-US"/>
              <a:t>morestreams</a:t>
            </a:r>
            <a:endParaRPr lang="en-CA"/>
          </a:p>
        </p:txBody>
      </p:sp>
      <p:sp>
        <p:nvSpPr>
          <p:cNvPr id="4" name="Title 3">
            <a:extLst>
              <a:ext uri="{FF2B5EF4-FFF2-40B4-BE49-F238E27FC236}">
                <a16:creationId xmlns:a16="http://schemas.microsoft.com/office/drawing/2014/main" id="{2C0EAA4D-8126-26F9-9461-C9DCD1FFF963}"/>
              </a:ext>
            </a:extLst>
          </p:cNvPr>
          <p:cNvSpPr>
            <a:spLocks noGrp="1"/>
          </p:cNvSpPr>
          <p:nvPr>
            <p:ph type="title"/>
          </p:nvPr>
        </p:nvSpPr>
        <p:spPr/>
        <p:txBody>
          <a:bodyPr/>
          <a:lstStyle/>
          <a:p>
            <a:r>
              <a:rPr lang="en-US" dirty="0"/>
              <a:t>Rich	</a:t>
            </a:r>
            <a:endParaRPr lang="en-CA" dirty="0"/>
          </a:p>
        </p:txBody>
      </p:sp>
    </p:spTree>
    <p:extLst>
      <p:ext uri="{BB962C8B-B14F-4D97-AF65-F5344CB8AC3E}">
        <p14:creationId xmlns:p14="http://schemas.microsoft.com/office/powerpoint/2010/main" val="1480526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58780CF-DB90-3D4C-2DAC-B0A5B5970721}"/>
              </a:ext>
            </a:extLst>
          </p:cNvPr>
          <p:cNvSpPr>
            <a:spLocks noGrp="1"/>
          </p:cNvSpPr>
          <p:nvPr>
            <p:ph type="body" sz="quarter" idx="10"/>
          </p:nvPr>
        </p:nvSpPr>
        <p:spPr>
          <a:xfrm>
            <a:off x="998008" y="1132266"/>
            <a:ext cx="10195984" cy="5818792"/>
          </a:xfrm>
        </p:spPr>
        <p:txBody>
          <a:bodyPr>
            <a:normAutofit fontScale="77500" lnSpcReduction="20000"/>
          </a:bodyPr>
          <a:lstStyle/>
          <a:p>
            <a:r>
              <a:rPr lang="en-US" dirty="0">
                <a:effectLst>
                  <a:glow rad="101600">
                    <a:srgbClr val="FF00FF">
                      <a:alpha val="60000"/>
                    </a:srgbClr>
                  </a:glow>
                  <a:outerShdw blurRad="38100" dist="38100" dir="2700000" algn="tl">
                    <a:srgbClr val="000000">
                      <a:alpha val="43137"/>
                    </a:srgbClr>
                  </a:outerShdw>
                </a:effectLst>
              </a:rPr>
              <a:t>Unstructured – </a:t>
            </a:r>
            <a:r>
              <a:rPr lang="en-US" sz="4300" dirty="0"/>
              <a:t>Assembly language, Basic:  GOTOs</a:t>
            </a:r>
          </a:p>
          <a:p>
            <a:r>
              <a:rPr lang="en-US" dirty="0">
                <a:effectLst>
                  <a:glow rad="101600">
                    <a:srgbClr val="FF00FF">
                      <a:alpha val="60000"/>
                    </a:srgbClr>
                  </a:glow>
                  <a:outerShdw blurRad="38100" dist="38100" dir="2700000" algn="tl">
                    <a:srgbClr val="000000">
                      <a:alpha val="43137"/>
                    </a:srgbClr>
                  </a:outerShdw>
                </a:effectLst>
              </a:rPr>
              <a:t>Procedural</a:t>
            </a:r>
            <a:r>
              <a:rPr lang="en-US" dirty="0"/>
              <a:t> – breaks programs into manageable chunks called procedures (a lot like methods but no concept of an object) Data and behavior are highly decoupled.</a:t>
            </a:r>
          </a:p>
          <a:p>
            <a:r>
              <a:rPr lang="en-US" sz="4200" dirty="0">
                <a:effectLst>
                  <a:glow rad="101600">
                    <a:srgbClr val="FF00FF">
                      <a:alpha val="60000"/>
                    </a:srgbClr>
                  </a:glow>
                  <a:outerShdw blurRad="38100" dist="38100" dir="2700000" algn="tl">
                    <a:srgbClr val="000000">
                      <a:alpha val="43137"/>
                    </a:srgbClr>
                  </a:outerShdw>
                </a:effectLst>
              </a:rPr>
              <a:t>OOP</a:t>
            </a:r>
            <a:r>
              <a:rPr lang="en-US" dirty="0"/>
              <a:t> – encapsulates data and behavior into objects.  Data and behavior are highly coupled.  Much easier to build complex solutions that procedural.</a:t>
            </a:r>
          </a:p>
          <a:p>
            <a:r>
              <a:rPr lang="en-US" sz="4200" dirty="0">
                <a:effectLst>
                  <a:glow rad="101600">
                    <a:srgbClr val="FF00FF">
                      <a:alpha val="60000"/>
                    </a:srgbClr>
                  </a:glow>
                  <a:outerShdw blurRad="38100" dist="38100" dir="2700000" algn="tl">
                    <a:srgbClr val="000000">
                      <a:alpha val="43137"/>
                    </a:srgbClr>
                  </a:outerShdw>
                </a:effectLst>
              </a:rPr>
              <a:t>Functional</a:t>
            </a:r>
            <a:r>
              <a:rPr lang="en-US" dirty="0"/>
              <a:t> – passes data from function to function to get a result.  Think of it like a Blackbox that we pass data into and get data out of.  Functional programming wants to be stateless.</a:t>
            </a:r>
            <a:endParaRPr lang="en-CA" dirty="0"/>
          </a:p>
        </p:txBody>
      </p:sp>
      <p:sp>
        <p:nvSpPr>
          <p:cNvPr id="3" name="Title 2">
            <a:extLst>
              <a:ext uri="{FF2B5EF4-FFF2-40B4-BE49-F238E27FC236}">
                <a16:creationId xmlns:a16="http://schemas.microsoft.com/office/drawing/2014/main" id="{D71A1194-B1D6-1F48-EA00-4B2C5CC8BBC8}"/>
              </a:ext>
            </a:extLst>
          </p:cNvPr>
          <p:cNvSpPr>
            <a:spLocks noGrp="1"/>
          </p:cNvSpPr>
          <p:nvPr>
            <p:ph type="title"/>
          </p:nvPr>
        </p:nvSpPr>
        <p:spPr/>
        <p:txBody>
          <a:bodyPr/>
          <a:lstStyle/>
          <a:p>
            <a:r>
              <a:rPr lang="en-US" dirty="0"/>
              <a:t>Introduction to functional programming</a:t>
            </a:r>
            <a:endParaRPr lang="en-CA" dirty="0"/>
          </a:p>
        </p:txBody>
      </p:sp>
    </p:spTree>
    <p:extLst>
      <p:ext uri="{BB962C8B-B14F-4D97-AF65-F5344CB8AC3E}">
        <p14:creationId xmlns:p14="http://schemas.microsoft.com/office/powerpoint/2010/main" val="3233238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39D5E8-7043-8C9D-7AE1-5DD3690689DC}"/>
              </a:ext>
            </a:extLst>
          </p:cNvPr>
          <p:cNvSpPr>
            <a:spLocks noGrp="1"/>
          </p:cNvSpPr>
          <p:nvPr>
            <p:ph type="body" sz="quarter" idx="10"/>
          </p:nvPr>
        </p:nvSpPr>
        <p:spPr/>
        <p:txBody>
          <a:bodyPr/>
          <a:lstStyle/>
          <a:p>
            <a:r>
              <a:rPr lang="en-US" dirty="0"/>
              <a:t>Assembly language etc.</a:t>
            </a:r>
          </a:p>
          <a:p>
            <a:r>
              <a:rPr lang="en-US" dirty="0"/>
              <a:t>Code is written as a single block.</a:t>
            </a:r>
          </a:p>
          <a:p>
            <a:r>
              <a:rPr lang="en-US" dirty="0"/>
              <a:t>GOTO commands are used extensively</a:t>
            </a:r>
          </a:p>
          <a:p>
            <a:r>
              <a:rPr lang="en-US" dirty="0"/>
              <a:t>Very difficult to read and maintain</a:t>
            </a:r>
          </a:p>
          <a:p>
            <a:r>
              <a:rPr lang="en-US" dirty="0"/>
              <a:t>Very few data types available to the programmer</a:t>
            </a:r>
          </a:p>
          <a:p>
            <a:r>
              <a:rPr lang="en-US" dirty="0"/>
              <a:t>Typically execute very quickly</a:t>
            </a:r>
            <a:endParaRPr lang="en-CA" dirty="0"/>
          </a:p>
        </p:txBody>
      </p:sp>
      <p:sp>
        <p:nvSpPr>
          <p:cNvPr id="3" name="Title 2">
            <a:extLst>
              <a:ext uri="{FF2B5EF4-FFF2-40B4-BE49-F238E27FC236}">
                <a16:creationId xmlns:a16="http://schemas.microsoft.com/office/drawing/2014/main" id="{B344EC4C-22D4-4970-09ED-315C30B537F0}"/>
              </a:ext>
            </a:extLst>
          </p:cNvPr>
          <p:cNvSpPr>
            <a:spLocks noGrp="1"/>
          </p:cNvSpPr>
          <p:nvPr>
            <p:ph type="title"/>
          </p:nvPr>
        </p:nvSpPr>
        <p:spPr/>
        <p:txBody>
          <a:bodyPr/>
          <a:lstStyle/>
          <a:p>
            <a:r>
              <a:rPr lang="en-US" dirty="0"/>
              <a:t>Unstructured programming</a:t>
            </a:r>
            <a:endParaRPr lang="en-CA" dirty="0"/>
          </a:p>
        </p:txBody>
      </p:sp>
    </p:spTree>
    <p:extLst>
      <p:ext uri="{BB962C8B-B14F-4D97-AF65-F5344CB8AC3E}">
        <p14:creationId xmlns:p14="http://schemas.microsoft.com/office/powerpoint/2010/main" val="3335282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E96AF9-F3AF-1952-8179-35A4669A533D}"/>
              </a:ext>
            </a:extLst>
          </p:cNvPr>
          <p:cNvSpPr>
            <a:spLocks noGrp="1"/>
          </p:cNvSpPr>
          <p:nvPr>
            <p:ph type="body" sz="quarter" idx="10"/>
          </p:nvPr>
        </p:nvSpPr>
        <p:spPr/>
        <p:txBody>
          <a:bodyPr>
            <a:normAutofit fontScale="92500"/>
          </a:bodyPr>
          <a:lstStyle/>
          <a:p>
            <a:r>
              <a:rPr lang="en-US" dirty="0"/>
              <a:t>Code is broken down into a series of files and subroutines</a:t>
            </a:r>
          </a:p>
          <a:p>
            <a:r>
              <a:rPr lang="en-US" dirty="0"/>
              <a:t>The algorithm, code and the sequence of actions are given priority and the data is thought of more as a by-product of the code.</a:t>
            </a:r>
          </a:p>
          <a:p>
            <a:r>
              <a:rPr lang="en-US" dirty="0"/>
              <a:t>Contrast that with OOP where the data is the center of attention, and the code is written to support the data.</a:t>
            </a:r>
          </a:p>
          <a:p>
            <a:endParaRPr lang="en-CA" dirty="0"/>
          </a:p>
        </p:txBody>
      </p:sp>
      <p:sp>
        <p:nvSpPr>
          <p:cNvPr id="3" name="Title 2">
            <a:extLst>
              <a:ext uri="{FF2B5EF4-FFF2-40B4-BE49-F238E27FC236}">
                <a16:creationId xmlns:a16="http://schemas.microsoft.com/office/drawing/2014/main" id="{A5FD63F7-C41D-D811-F0C7-287A097406AC}"/>
              </a:ext>
            </a:extLst>
          </p:cNvPr>
          <p:cNvSpPr>
            <a:spLocks noGrp="1"/>
          </p:cNvSpPr>
          <p:nvPr>
            <p:ph type="title"/>
          </p:nvPr>
        </p:nvSpPr>
        <p:spPr/>
        <p:txBody>
          <a:bodyPr/>
          <a:lstStyle/>
          <a:p>
            <a:r>
              <a:rPr lang="en-US" dirty="0"/>
              <a:t>Procedural Programming</a:t>
            </a:r>
            <a:endParaRPr lang="en-CA" dirty="0"/>
          </a:p>
        </p:txBody>
      </p:sp>
    </p:spTree>
    <p:extLst>
      <p:ext uri="{BB962C8B-B14F-4D97-AF65-F5344CB8AC3E}">
        <p14:creationId xmlns:p14="http://schemas.microsoft.com/office/powerpoint/2010/main" val="152411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descr="How to Become a Female Electrician | NEIT">
            <a:extLst>
              <a:ext uri="{FF2B5EF4-FFF2-40B4-BE49-F238E27FC236}">
                <a16:creationId xmlns:a16="http://schemas.microsoft.com/office/drawing/2014/main" id="{B96A18FE-9084-8859-8DF0-82BD25F096F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083" b="99722" l="9703" r="89828">
                        <a14:foregroundMark x1="34272" y1="14306" x2="51017" y2="6250"/>
                        <a14:foregroundMark x1="51017" y1="6250" x2="61033" y2="16806"/>
                        <a14:foregroundMark x1="45383" y1="2639" x2="52113" y2="2361"/>
                        <a14:foregroundMark x1="54930" y1="41389" x2="49765" y2="35694"/>
                        <a14:foregroundMark x1="44131" y1="29722" x2="61346" y2="31250"/>
                        <a14:foregroundMark x1="61346" y1="31250" x2="59624" y2="30833"/>
                        <a14:foregroundMark x1="62285" y1="30000" x2="59937" y2="28750"/>
                        <a14:foregroundMark x1="53521" y1="43472" x2="50548" y2="39306"/>
                        <a14:foregroundMark x1="49452" y1="76667" x2="70110" y2="71250"/>
                        <a14:foregroundMark x1="61033" y1="78750" x2="68388" y2="77778"/>
                        <a14:foregroundMark x1="71205" y1="69028" x2="71518" y2="68750"/>
                        <a14:foregroundMark x1="28795" y1="79583" x2="28795" y2="79583"/>
                        <a14:foregroundMark x1="28169" y1="81389" x2="28169" y2="81389"/>
                        <a14:foregroundMark x1="28169" y1="82917" x2="30516" y2="84167"/>
                        <a14:foregroundMark x1="28482" y1="80833" x2="26135" y2="81389"/>
                        <a14:foregroundMark x1="20970" y1="83194" x2="20970" y2="83194"/>
                        <a14:foregroundMark x1="44757" y1="91667" x2="60250" y2="92361"/>
                        <a14:foregroundMark x1="60250" y1="92361" x2="61659" y2="98611"/>
                        <a14:foregroundMark x1="45383" y1="99722" x2="45383" y2="99722"/>
                        <a14:foregroundMark x1="24726" y1="80833" x2="35994" y2="81389"/>
                        <a14:foregroundMark x1="64319" y1="79861" x2="68075" y2="76250"/>
                        <a14:foregroundMark x1="55556" y1="78056" x2="66041" y2="76667"/>
                        <a14:backgroundMark x1="22379" y1="22500" x2="18779" y2="75694"/>
                        <a14:backgroundMark x1="18779" y1="75694" x2="17997" y2="76944"/>
                        <a14:backgroundMark x1="54147" y1="98889" x2="54147" y2="98889"/>
                        <a14:backgroundMark x1="75274" y1="26944" x2="76995" y2="46250"/>
                        <a14:backgroundMark x1="82629" y1="75139" x2="82629" y2="92500"/>
                        <a14:backgroundMark x1="82629" y1="92500" x2="82003" y2="92778"/>
                      </a14:backgroundRemoval>
                    </a14:imgEffect>
                  </a14:imgLayer>
                </a14:imgProps>
              </a:ext>
              <a:ext uri="{28A0092B-C50C-407E-A947-70E740481C1C}">
                <a14:useLocalDpi xmlns:a14="http://schemas.microsoft.com/office/drawing/2010/main" val="0"/>
              </a:ext>
            </a:extLst>
          </a:blip>
          <a:srcRect/>
          <a:stretch>
            <a:fillRect/>
          </a:stretch>
        </p:blipFill>
        <p:spPr bwMode="auto">
          <a:xfrm>
            <a:off x="-404934" y="-54536"/>
            <a:ext cx="2156287" cy="24296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 Lady Painter &amp; Decorator | Basingstoke">
            <a:extLst>
              <a:ext uri="{FF2B5EF4-FFF2-40B4-BE49-F238E27FC236}">
                <a16:creationId xmlns:a16="http://schemas.microsoft.com/office/drawing/2014/main" id="{6226DC82-A2FC-1210-F6B1-7DF7EFA29A2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8" b="95111" l="3556" r="92889">
                        <a14:foregroundMark x1="15556" y1="29333" x2="25778" y2="28000"/>
                        <a14:foregroundMark x1="23111" y1="64444" x2="44444" y2="61778"/>
                        <a14:foregroundMark x1="44444" y1="54667" x2="50222" y2="44444"/>
                        <a14:foregroundMark x1="47556" y1="43556" x2="52444" y2="42222"/>
                        <a14:foregroundMark x1="44889" y1="45333" x2="47556" y2="45333"/>
                        <a14:foregroundMark x1="44000" y1="49333" x2="44000" y2="49333"/>
                        <a14:foregroundMark x1="74222" y1="47556" x2="92889" y2="66667"/>
                        <a14:foregroundMark x1="92889" y1="66667" x2="72000" y2="83111"/>
                        <a14:foregroundMark x1="82667" y1="50222" x2="70222" y2="44444"/>
                        <a14:foregroundMark x1="18222" y1="52889" x2="20000" y2="77778"/>
                        <a14:foregroundMark x1="20000" y1="77778" x2="20444" y2="78667"/>
                        <a14:foregroundMark x1="7556" y1="30667" x2="13778" y2="32000"/>
                        <a14:foregroundMark x1="7556" y1="40444" x2="7556" y2="40444"/>
                        <a14:foregroundMark x1="10222" y1="41333" x2="10222" y2="41333"/>
                        <a14:foregroundMark x1="12889" y1="44000" x2="12889" y2="44000"/>
                        <a14:foregroundMark x1="15111" y1="44000" x2="15556" y2="46222"/>
                        <a14:foregroundMark x1="3556" y1="36000" x2="3556" y2="36000"/>
                        <a14:foregroundMark x1="50667" y1="94667" x2="68444" y2="95111"/>
                        <a14:foregroundMark x1="57333" y1="9778" x2="64444" y2="11111"/>
                        <a14:foregroundMark x1="68889" y1="53778" x2="66222" y2="61778"/>
                        <a14:foregroundMark x1="58667" y1="46667" x2="55556" y2="46222"/>
                        <a14:foregroundMark x1="69333" y1="66667" x2="69333" y2="66667"/>
                        <a14:foregroundMark x1="69333" y1="71111" x2="69333" y2="71111"/>
                      </a14:backgroundRemoval>
                    </a14:imgEffect>
                  </a14:imgLayer>
                </a14:imgProps>
              </a:ext>
              <a:ext uri="{28A0092B-C50C-407E-A947-70E740481C1C}">
                <a14:useLocalDpi xmlns:a14="http://schemas.microsoft.com/office/drawing/2010/main" val="0"/>
              </a:ext>
            </a:extLst>
          </a:blip>
          <a:srcRect/>
          <a:stretch>
            <a:fillRect/>
          </a:stretch>
        </p:blipFill>
        <p:spPr bwMode="auto">
          <a:xfrm>
            <a:off x="9788133" y="474629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Construction Clipart - brick-layer-building-wall-clipart - Classroom Clipart">
            <a:extLst>
              <a:ext uri="{FF2B5EF4-FFF2-40B4-BE49-F238E27FC236}">
                <a16:creationId xmlns:a16="http://schemas.microsoft.com/office/drawing/2014/main" id="{6D6EF342-0AFF-89B4-B373-78A56584F92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357" b="94278" l="10000" r="90000">
                        <a14:foregroundMark x1="43273" y1="7629" x2="47455" y2="9264"/>
                        <a14:foregroundMark x1="41455" y1="29155" x2="42545" y2="29428"/>
                        <a14:foregroundMark x1="13455" y1="91553" x2="26364" y2="94005"/>
                        <a14:foregroundMark x1="26364" y1="94005" x2="42000" y2="92916"/>
                        <a14:foregroundMark x1="42000" y1="92916" x2="84182" y2="94278"/>
                        <a14:foregroundMark x1="84182" y1="94278" x2="88182" y2="94005"/>
                        <a14:foregroundMark x1="46182" y1="23433" x2="46182" y2="23433"/>
                      </a14:backgroundRemoval>
                    </a14:imgEffect>
                  </a14:imgLayer>
                </a14:imgProps>
              </a:ext>
              <a:ext uri="{28A0092B-C50C-407E-A947-70E740481C1C}">
                <a14:useLocalDpi xmlns:a14="http://schemas.microsoft.com/office/drawing/2010/main" val="0"/>
              </a:ext>
            </a:extLst>
          </a:blip>
          <a:srcRect/>
          <a:stretch>
            <a:fillRect/>
          </a:stretch>
        </p:blipFill>
        <p:spPr bwMode="auto">
          <a:xfrm>
            <a:off x="9870875" y="2764817"/>
            <a:ext cx="2337112" cy="15594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BEC10DC-1CCD-D140-D52F-4C45C2E007A3}"/>
              </a:ext>
            </a:extLst>
          </p:cNvPr>
          <p:cNvSpPr>
            <a:spLocks noGrp="1"/>
          </p:cNvSpPr>
          <p:nvPr>
            <p:ph type="title"/>
          </p:nvPr>
        </p:nvSpPr>
        <p:spPr/>
        <p:txBody>
          <a:bodyPr>
            <a:normAutofit fontScale="90000"/>
          </a:bodyPr>
          <a:lstStyle/>
          <a:p>
            <a:r>
              <a:rPr lang="en-US" dirty="0"/>
              <a:t>OOP</a:t>
            </a:r>
            <a:endParaRPr lang="en-CA" dirty="0"/>
          </a:p>
        </p:txBody>
      </p:sp>
      <p:sp>
        <p:nvSpPr>
          <p:cNvPr id="6" name="Content Placeholder 5">
            <a:extLst>
              <a:ext uri="{FF2B5EF4-FFF2-40B4-BE49-F238E27FC236}">
                <a16:creationId xmlns:a16="http://schemas.microsoft.com/office/drawing/2014/main" id="{78E64BFF-FC3E-DF9A-3054-82A5B2B2896B}"/>
              </a:ext>
            </a:extLst>
          </p:cNvPr>
          <p:cNvSpPr>
            <a:spLocks noGrp="1"/>
          </p:cNvSpPr>
          <p:nvPr>
            <p:ph sz="half" idx="2"/>
          </p:nvPr>
        </p:nvSpPr>
        <p:spPr>
          <a:xfrm>
            <a:off x="545990" y="2336567"/>
            <a:ext cx="8873066" cy="5264504"/>
          </a:xfrm>
        </p:spPr>
        <p:txBody>
          <a:bodyPr>
            <a:normAutofit fontScale="70000" lnSpcReduction="20000"/>
          </a:bodyPr>
          <a:lstStyle/>
          <a:p>
            <a:r>
              <a:rPr lang="en-US" dirty="0"/>
              <a:t>Like building house using tradespeople.</a:t>
            </a:r>
          </a:p>
          <a:p>
            <a:r>
              <a:rPr lang="en-US" dirty="0"/>
              <a:t>Many different tradespeople, all working towards the same goal.</a:t>
            </a:r>
          </a:p>
          <a:p>
            <a:r>
              <a:rPr lang="en-US" dirty="0"/>
              <a:t>Each tradesperson performs a set of tasks and the </a:t>
            </a:r>
            <a:r>
              <a:rPr lang="en-US" dirty="0">
                <a:effectLst>
                  <a:glow rad="101600">
                    <a:srgbClr val="CC0099">
                      <a:alpha val="60000"/>
                    </a:srgbClr>
                  </a:glow>
                  <a:outerShdw blurRad="38100" dist="38100" dir="2700000" algn="tl">
                    <a:srgbClr val="000000">
                      <a:alpha val="43137"/>
                    </a:srgbClr>
                  </a:outerShdw>
                </a:effectLst>
              </a:rPr>
              <a:t>tradespeople</a:t>
            </a:r>
            <a:br>
              <a:rPr lang="en-US" dirty="0">
                <a:effectLst>
                  <a:glow rad="101600">
                    <a:srgbClr val="CC0099">
                      <a:alpha val="60000"/>
                    </a:srgbClr>
                  </a:glow>
                  <a:outerShdw blurRad="38100" dist="38100" dir="2700000" algn="tl">
                    <a:srgbClr val="000000">
                      <a:alpha val="43137"/>
                    </a:srgbClr>
                  </a:outerShdw>
                </a:effectLst>
              </a:rPr>
            </a:br>
            <a:r>
              <a:rPr lang="en-US" dirty="0">
                <a:effectLst>
                  <a:glow rad="101600">
                    <a:srgbClr val="CC0099">
                      <a:alpha val="60000"/>
                    </a:srgbClr>
                  </a:glow>
                  <a:outerShdw blurRad="38100" dist="38100" dir="2700000" algn="tl">
                    <a:srgbClr val="000000">
                      <a:alpha val="43137"/>
                    </a:srgbClr>
                  </a:outerShdw>
                </a:effectLst>
              </a:rPr>
              <a:t> all talk to each other (message)</a:t>
            </a:r>
            <a:r>
              <a:rPr lang="en-US" dirty="0"/>
              <a:t> in order to keep everything moving forward.</a:t>
            </a:r>
          </a:p>
          <a:p>
            <a:r>
              <a:rPr lang="en-US" dirty="0"/>
              <a:t>Things that one tradesperson does, impacts other tradespeople.</a:t>
            </a:r>
          </a:p>
          <a:p>
            <a:r>
              <a:rPr lang="en-US" dirty="0"/>
              <a:t>For example, where the electrician puts an outlet will affect how the drywaller installs the drywall and the painter can’t start painting until the drywall is installed.  (In functional programming, we call these side-effects)</a:t>
            </a:r>
          </a:p>
          <a:p>
            <a:r>
              <a:rPr lang="en-CA" dirty="0"/>
              <a:t>All tradespeople, working together, can build wonderous things!</a:t>
            </a:r>
          </a:p>
          <a:p>
            <a:r>
              <a:rPr lang="en-CA" dirty="0"/>
              <a:t>However, things can go very wrong if one tradesperson changes the wrong thing at the wrong time!</a:t>
            </a:r>
          </a:p>
        </p:txBody>
      </p:sp>
      <p:pic>
        <p:nvPicPr>
          <p:cNvPr id="13" name="Picture 4" descr="Plumber Plumbing Stock Photography Clip Art, PNG, 3246x4621px, Plumber,  Artwork, Boy, Drawing, Finger Download Free">
            <a:extLst>
              <a:ext uri="{FF2B5EF4-FFF2-40B4-BE49-F238E27FC236}">
                <a16:creationId xmlns:a16="http://schemas.microsoft.com/office/drawing/2014/main" id="{60C71BE5-29C9-A1E3-CB49-B78AAFA9CEC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597" b="92164" l="9043" r="89894">
                        <a14:foregroundMark x1="36702" y1="10821" x2="51596" y2="9701"/>
                        <a14:foregroundMark x1="41489" y1="5970" x2="41489" y2="5970"/>
                        <a14:foregroundMark x1="57979" y1="91791" x2="62234" y2="92164"/>
                        <a14:foregroundMark x1="77660" y1="63806" x2="77660" y2="63806"/>
                        <a14:foregroundMark x1="81915" y1="65672" x2="81915" y2="65672"/>
                        <a14:foregroundMark x1="83511" y1="63060" x2="83511" y2="63060"/>
                        <a14:foregroundMark x1="26064" y1="64552" x2="26064" y2="64552"/>
                      </a14:backgroundRemoval>
                    </a14:imgEffect>
                  </a14:imgLayer>
                </a14:imgProps>
              </a:ext>
              <a:ext uri="{28A0092B-C50C-407E-A947-70E740481C1C}">
                <a14:useLocalDpi xmlns:a14="http://schemas.microsoft.com/office/drawing/2010/main" val="0"/>
              </a:ext>
            </a:extLst>
          </a:blip>
          <a:srcRect/>
          <a:stretch>
            <a:fillRect/>
          </a:stretch>
        </p:blipFill>
        <p:spPr bwMode="auto">
          <a:xfrm>
            <a:off x="8975525" y="325712"/>
            <a:ext cx="17907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ouse Clipart Images – Browse 120,637 Stock Photos, Vectors, and Video |  Adobe Stock">
            <a:extLst>
              <a:ext uri="{FF2B5EF4-FFF2-40B4-BE49-F238E27FC236}">
                <a16:creationId xmlns:a16="http://schemas.microsoft.com/office/drawing/2014/main" id="{2E41CFB4-8800-55C7-C74F-FA14948365F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95870" y="168603"/>
            <a:ext cx="2341002" cy="1712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48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642AA78-C924-D908-4020-4508B2A4134A}"/>
              </a:ext>
            </a:extLst>
          </p:cNvPr>
          <p:cNvSpPr/>
          <p:nvPr/>
        </p:nvSpPr>
        <p:spPr>
          <a:xfrm>
            <a:off x="7573755" y="4710393"/>
            <a:ext cx="1704623" cy="936977"/>
          </a:xfrm>
          <a:prstGeom prst="rect">
            <a:avLst/>
          </a:prstGeom>
          <a:solidFill>
            <a:srgbClr val="CC0099">
              <a:alpha val="4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31F8358C-D41D-61E0-E020-F7EFA28BECA9}"/>
              </a:ext>
            </a:extLst>
          </p:cNvPr>
          <p:cNvSpPr/>
          <p:nvPr/>
        </p:nvSpPr>
        <p:spPr>
          <a:xfrm>
            <a:off x="7364911" y="4182639"/>
            <a:ext cx="417689" cy="1998134"/>
          </a:xfrm>
          <a:prstGeom prst="ellipse">
            <a:avLst/>
          </a:prstGeom>
          <a:solidFill>
            <a:srgbClr val="FF535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tle 2">
            <a:extLst>
              <a:ext uri="{FF2B5EF4-FFF2-40B4-BE49-F238E27FC236}">
                <a16:creationId xmlns:a16="http://schemas.microsoft.com/office/drawing/2014/main" id="{DA1B5636-73BB-AA7A-695D-75A4B1E66FD3}"/>
              </a:ext>
            </a:extLst>
          </p:cNvPr>
          <p:cNvSpPr>
            <a:spLocks noGrp="1"/>
          </p:cNvSpPr>
          <p:nvPr>
            <p:ph type="title"/>
          </p:nvPr>
        </p:nvSpPr>
        <p:spPr/>
        <p:txBody>
          <a:bodyPr/>
          <a:lstStyle/>
          <a:p>
            <a:r>
              <a:rPr lang="en-US" dirty="0"/>
              <a:t>Functional Programming</a:t>
            </a:r>
            <a:endParaRPr lang="en-CA" dirty="0"/>
          </a:p>
        </p:txBody>
      </p:sp>
      <p:sp>
        <p:nvSpPr>
          <p:cNvPr id="5" name="Oval 4">
            <a:extLst>
              <a:ext uri="{FF2B5EF4-FFF2-40B4-BE49-F238E27FC236}">
                <a16:creationId xmlns:a16="http://schemas.microsoft.com/office/drawing/2014/main" id="{35F2A4C0-531B-D93E-857A-545002607695}"/>
              </a:ext>
            </a:extLst>
          </p:cNvPr>
          <p:cNvSpPr/>
          <p:nvPr/>
        </p:nvSpPr>
        <p:spPr>
          <a:xfrm>
            <a:off x="3905955" y="4182639"/>
            <a:ext cx="417689" cy="1998134"/>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B609D72A-93B0-BFB3-2798-9AE1F3EDBBF2}"/>
              </a:ext>
            </a:extLst>
          </p:cNvPr>
          <p:cNvSpPr/>
          <p:nvPr/>
        </p:nvSpPr>
        <p:spPr>
          <a:xfrm>
            <a:off x="5841672" y="4710394"/>
            <a:ext cx="1704623" cy="936977"/>
          </a:xfrm>
          <a:prstGeom prst="rect">
            <a:avLst/>
          </a:prstGeom>
          <a:solidFill>
            <a:srgbClr val="43FC24">
              <a:alpha val="4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30AEE341-6324-638A-B760-19E7AFFD32A3}"/>
              </a:ext>
            </a:extLst>
          </p:cNvPr>
          <p:cNvSpPr/>
          <p:nvPr/>
        </p:nvSpPr>
        <p:spPr>
          <a:xfrm>
            <a:off x="5632828" y="4182639"/>
            <a:ext cx="417689" cy="1998134"/>
          </a:xfrm>
          <a:prstGeom prst="ellipse">
            <a:avLst/>
          </a:prstGeom>
          <a:solidFill>
            <a:srgbClr val="00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81401473-2E78-16B1-8D38-BF9D2E2B7D3F}"/>
              </a:ext>
            </a:extLst>
          </p:cNvPr>
          <p:cNvSpPr/>
          <p:nvPr/>
        </p:nvSpPr>
        <p:spPr>
          <a:xfrm>
            <a:off x="4210647" y="4710395"/>
            <a:ext cx="1631026" cy="936977"/>
          </a:xfrm>
          <a:prstGeom prst="rect">
            <a:avLst/>
          </a:prstGeom>
          <a:solidFill>
            <a:srgbClr val="FFFF66">
              <a:alpha val="4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763168A3-36E4-489E-B4C5-36E4120CD3A6}"/>
              </a:ext>
            </a:extLst>
          </p:cNvPr>
          <p:cNvSpPr/>
          <p:nvPr/>
        </p:nvSpPr>
        <p:spPr>
          <a:xfrm>
            <a:off x="2336799" y="4713218"/>
            <a:ext cx="1704623" cy="936977"/>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0" name="Picture 2" descr="Flashlight Illustrations and Clip Art. 22,266 Flashlight royalty free  illustrations, drawings and graphics available to search from thousands of  vector EPS clipart producers.">
            <a:extLst>
              <a:ext uri="{FF2B5EF4-FFF2-40B4-BE49-F238E27FC236}">
                <a16:creationId xmlns:a16="http://schemas.microsoft.com/office/drawing/2014/main" id="{6422F783-E4A9-F71A-02A9-9D9D03D577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179" b="89744" l="2500" r="99000">
                        <a14:foregroundMark x1="7000" y1="16923" x2="7000" y2="16923"/>
                        <a14:foregroundMark x1="2500" y1="28718" x2="2500" y2="28718"/>
                        <a14:foregroundMark x1="8500" y1="8205" x2="8500" y2="8205"/>
                        <a14:foregroundMark x1="91000" y1="6154" x2="95500" y2="44103"/>
                        <a14:foregroundMark x1="95500" y1="44103" x2="94250" y2="57436"/>
                        <a14:foregroundMark x1="99000" y1="18974" x2="99000" y2="18974"/>
                        <a14:foregroundMark x1="53500" y1="15385" x2="53500" y2="15385"/>
                        <a14:foregroundMark x1="53750" y1="13846" x2="53750" y2="13846"/>
                      </a14:backgroundRemoval>
                    </a14:imgEffect>
                  </a14:imgLayer>
                </a14:imgProps>
              </a:ext>
              <a:ext uri="{28A0092B-C50C-407E-A947-70E740481C1C}">
                <a14:useLocalDpi xmlns:a14="http://schemas.microsoft.com/office/drawing/2010/main" val="0"/>
              </a:ext>
            </a:extLst>
          </a:blip>
          <a:srcRect/>
          <a:stretch>
            <a:fillRect/>
          </a:stretch>
        </p:blipFill>
        <p:spPr bwMode="auto">
          <a:xfrm rot="21258497">
            <a:off x="198898" y="4747141"/>
            <a:ext cx="2382356" cy="1161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does yellow plus blue equal? - Quora">
            <a:extLst>
              <a:ext uri="{FF2B5EF4-FFF2-40B4-BE49-F238E27FC236}">
                <a16:creationId xmlns:a16="http://schemas.microsoft.com/office/drawing/2014/main" id="{A4338EDD-344B-79CE-D9F0-64A2B67CBA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259"/>
          <a:stretch/>
        </p:blipFill>
        <p:spPr bwMode="auto">
          <a:xfrm>
            <a:off x="9758398" y="4330236"/>
            <a:ext cx="2151381" cy="19952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2E007A5-E36A-EF66-B9AC-B94D7A03F505}"/>
              </a:ext>
            </a:extLst>
          </p:cNvPr>
          <p:cNvSpPr txBox="1"/>
          <p:nvPr/>
        </p:nvSpPr>
        <p:spPr>
          <a:xfrm>
            <a:off x="369326" y="904498"/>
            <a:ext cx="11362382" cy="3046988"/>
          </a:xfrm>
          <a:prstGeom prst="rect">
            <a:avLst/>
          </a:prstGeom>
          <a:noFill/>
        </p:spPr>
        <p:txBody>
          <a:bodyPr wrap="square" rtlCol="0">
            <a:spAutoFit/>
          </a:bodyPr>
          <a:lstStyle/>
          <a:p>
            <a:pPr marL="285750" indent="-285750" algn="l">
              <a:buFont typeface="Arial" panose="020B0604020202020204" pitchFamily="34" charset="0"/>
              <a:buChar char="•"/>
            </a:pPr>
            <a:r>
              <a:rPr lang="en-US" sz="2400" b="1" dirty="0">
                <a:solidFill>
                  <a:schemeClr val="bg1"/>
                </a:solidFill>
              </a:rPr>
              <a:t>Create no (very few) side-effects (using any particular function will not change the state of other parts of the program)</a:t>
            </a:r>
          </a:p>
          <a:p>
            <a:pPr marL="285750" indent="-285750" algn="l">
              <a:buFont typeface="Arial" panose="020B0604020202020204" pitchFamily="34" charset="0"/>
              <a:buChar char="•"/>
            </a:pPr>
            <a:r>
              <a:rPr lang="en-US" sz="2400" b="1" dirty="0">
                <a:solidFill>
                  <a:schemeClr val="bg1"/>
                </a:solidFill>
              </a:rPr>
              <a:t>Each function does not alter the input going into it</a:t>
            </a:r>
          </a:p>
          <a:p>
            <a:pPr marL="285750" indent="-285750" algn="l">
              <a:buFont typeface="Arial" panose="020B0604020202020204" pitchFamily="34" charset="0"/>
              <a:buChar char="•"/>
            </a:pPr>
            <a:r>
              <a:rPr lang="en-US" sz="2400" b="1" dirty="0">
                <a:solidFill>
                  <a:schemeClr val="bg1"/>
                </a:solidFill>
              </a:rPr>
              <a:t>Each function creates an output based solely on the inputs passed to it</a:t>
            </a:r>
          </a:p>
          <a:p>
            <a:pPr marL="285750" indent="-285750" algn="l">
              <a:buFont typeface="Arial" panose="020B0604020202020204" pitchFamily="34" charset="0"/>
              <a:buChar char="•"/>
            </a:pPr>
            <a:r>
              <a:rPr lang="en-US" sz="2400" b="1" dirty="0">
                <a:solidFill>
                  <a:schemeClr val="bg1"/>
                </a:solidFill>
              </a:rPr>
              <a:t>We can chain together many functions to produce the desired output, given a set of inputs</a:t>
            </a:r>
          </a:p>
          <a:p>
            <a:pPr marL="285750" indent="-285750">
              <a:buFont typeface="Arial" panose="020B0604020202020204" pitchFamily="34" charset="0"/>
              <a:buChar char="•"/>
            </a:pPr>
            <a:r>
              <a:rPr lang="en-US" sz="2400" b="1" dirty="0">
                <a:solidFill>
                  <a:schemeClr val="bg1"/>
                </a:solidFill>
              </a:rPr>
              <a:t>Can chain them together in any order</a:t>
            </a:r>
          </a:p>
          <a:p>
            <a:pPr marL="285750" indent="-285750" algn="l">
              <a:buFont typeface="Arial" panose="020B0604020202020204" pitchFamily="34" charset="0"/>
              <a:buChar char="•"/>
            </a:pPr>
            <a:r>
              <a:rPr lang="en-US" sz="2400" b="1" dirty="0">
                <a:solidFill>
                  <a:schemeClr val="bg1"/>
                </a:solidFill>
              </a:rPr>
              <a:t>Very easy to test our code</a:t>
            </a:r>
            <a:endParaRPr lang="en-CA" sz="2400" b="1" dirty="0" err="1">
              <a:solidFill>
                <a:schemeClr val="bg1"/>
              </a:solidFill>
            </a:endParaRPr>
          </a:p>
        </p:txBody>
      </p:sp>
    </p:spTree>
    <p:extLst>
      <p:ext uri="{BB962C8B-B14F-4D97-AF65-F5344CB8AC3E}">
        <p14:creationId xmlns:p14="http://schemas.microsoft.com/office/powerpoint/2010/main" val="187217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5" grpId="0" animBg="1"/>
      <p:bldP spid="8" grpId="0" animBg="1"/>
      <p:bldP spid="7" grpId="0" animBg="1"/>
      <p:bldP spid="6" grpId="0" animBg="1"/>
      <p:bldP spid="4" grpId="0" animBg="1"/>
    </p:bldLst>
  </p:timing>
</p:sld>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E19FF"/>
      </a:hlink>
      <a:folHlink>
        <a:srgbClr val="FE19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b="1"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F97C022B717B146BA0446DF4C6D9077" ma:contentTypeVersion="7" ma:contentTypeDescription="Create a new document." ma:contentTypeScope="" ma:versionID="6018ffc4325011bc5a0a064439434dee">
  <xsd:schema xmlns:xsd="http://www.w3.org/2001/XMLSchema" xmlns:xs="http://www.w3.org/2001/XMLSchema" xmlns:p="http://schemas.microsoft.com/office/2006/metadata/properties" xmlns:ns2="6da562d3-036b-4d9a-a9c9-43c62c07c12f" targetNamespace="http://schemas.microsoft.com/office/2006/metadata/properties" ma:root="true" ma:fieldsID="c6a6d2cbf9bea8cf9c9890f6e3c8677c" ns2:_="">
    <xsd:import namespace="6da562d3-036b-4d9a-a9c9-43c62c07c12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a562d3-036b-4d9a-a9c9-43c62c07c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668C2F-C562-4F7F-866F-B57DD42DD344}">
  <ds:schemaRefs>
    <ds:schemaRef ds:uri="http://schemas.microsoft.com/sharepoint/v3/contenttype/forms"/>
  </ds:schemaRefs>
</ds:datastoreItem>
</file>

<file path=customXml/itemProps2.xml><?xml version="1.0" encoding="utf-8"?>
<ds:datastoreItem xmlns:ds="http://schemas.openxmlformats.org/officeDocument/2006/customXml" ds:itemID="{2D085750-4692-4378-A5D8-63D75048E99C}">
  <ds:schemaRefs>
    <ds:schemaRef ds:uri="6da562d3-036b-4d9a-a9c9-43c62c07c1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22D7A9F-2594-41C8-8966-CF9CEE3698BC}">
  <ds:schemaRefs>
    <ds:schemaRef ds:uri="http://www.w3.org/XML/1998/namespace"/>
    <ds:schemaRef ds:uri="http://schemas.openxmlformats.org/package/2006/metadata/core-properties"/>
    <ds:schemaRef ds:uri="http://purl.org/dc/dcmitype/"/>
    <ds:schemaRef ds:uri="6da562d3-036b-4d9a-a9c9-43c62c07c12f"/>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148375</TotalTime>
  <Words>1582</Words>
  <Application>Microsoft Office PowerPoint</Application>
  <PresentationFormat>Widescreen</PresentationFormat>
  <Paragraphs>201</Paragraphs>
  <Slides>40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Nunito</vt:lpstr>
      <vt:lpstr>Montserrat ExtraBold</vt:lpstr>
      <vt:lpstr>Mistral</vt:lpstr>
      <vt:lpstr>Calibri</vt:lpstr>
      <vt:lpstr>Brush Script MT</vt:lpstr>
      <vt:lpstr>Wingdings</vt:lpstr>
      <vt:lpstr>Arial</vt:lpstr>
      <vt:lpstr>1_Office Theme</vt:lpstr>
      <vt:lpstr>PowerPoint Presentation</vt:lpstr>
      <vt:lpstr>Immutable Objects</vt:lpstr>
      <vt:lpstr>Making an object immutable</vt:lpstr>
      <vt:lpstr>PowerPoint Presentation</vt:lpstr>
      <vt:lpstr>Introduction to functional programming</vt:lpstr>
      <vt:lpstr>Unstructured programming</vt:lpstr>
      <vt:lpstr>Procedural Programming</vt:lpstr>
      <vt:lpstr>OOP</vt:lpstr>
      <vt:lpstr>Functional Programming</vt:lpstr>
      <vt:lpstr>Which is better?</vt:lpstr>
      <vt:lpstr>Introduction to Functional Programming</vt:lpstr>
      <vt:lpstr>What the heck is a function and how is it different than a method?</vt:lpstr>
      <vt:lpstr>So, let’s think about that</vt:lpstr>
      <vt:lpstr>Introducing Streams</vt:lpstr>
      <vt:lpstr>OK, we have a fair bit to unpack</vt:lpstr>
      <vt:lpstr>Java Stream</vt:lpstr>
      <vt:lpstr>How do we use a Stream?</vt:lpstr>
      <vt:lpstr>How do we use a Stream?</vt:lpstr>
      <vt:lpstr>We can add as many  non-terminal operations as we like </vt:lpstr>
      <vt:lpstr>How can we just keep adding in new non-terminal operations to the stream? </vt:lpstr>
      <vt:lpstr>We have only 1 terminal operation</vt:lpstr>
      <vt:lpstr>Yourturn1-Part A</vt:lpstr>
      <vt:lpstr>Here’s the thing – It isn’t magic!</vt:lpstr>
      <vt:lpstr>OK, but how does it WORK?  What has it got to do with functional interfaces?</vt:lpstr>
      <vt:lpstr>But how do they work?</vt:lpstr>
      <vt:lpstr>So, Streams are just…</vt:lpstr>
      <vt:lpstr>Yourturn1-Part B &amp; C</vt:lpstr>
      <vt:lpstr>Uh oh… Revenge of equals and hashcode</vt:lpstr>
      <vt:lpstr>Yourturn1-Part D</vt:lpstr>
      <vt:lpstr>Sorting</vt:lpstr>
      <vt:lpstr>Comparator functional interface</vt:lpstr>
      <vt:lpstr>Sorting!</vt:lpstr>
      <vt:lpstr>Yourturn –Part E</vt:lpstr>
      <vt:lpstr>Map</vt:lpstr>
      <vt:lpstr>Using map</vt:lpstr>
      <vt:lpstr>System.out::println</vt:lpstr>
      <vt:lpstr>Method Reference Operators</vt:lpstr>
      <vt:lpstr>Yourturn2</vt:lpstr>
      <vt:lpstr>Yourturn3</vt:lpstr>
      <vt:lpstr>Rich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 Smith</dc:creator>
  <cp:lastModifiedBy>Rich Smith</cp:lastModifiedBy>
  <cp:revision>388</cp:revision>
  <cp:lastPrinted>2022-10-25T16:19:24Z</cp:lastPrinted>
  <dcterms:created xsi:type="dcterms:W3CDTF">2021-03-09T13:58:10Z</dcterms:created>
  <dcterms:modified xsi:type="dcterms:W3CDTF">2023-10-23T18:39:43Z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0x0101006F97C022B717B146BA0446DF4C6D9077</vt:lpwstr>
  </property>
</Properties>
</file>